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Default Extension="xlsx" ContentType="application/vnd.openxmlformats-officedocument.spreadsheetml.sheet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9144000" cy="6858000" type="letter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3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-84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CONTRALORIA\EVALUACIONES%20DE%20DESEMPE&#209;O%20A%20DEPENDENCIAS%20Y%20ENTIDADES\EVALUACION%20T3-2017\Indicadores%203er%20trimestre%202017%201%20al%20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CONTRALORIA\EVALUACIONES%20DE%20DESEMPE&#209;O%20A%20DEPENDENCIAS%20Y%20ENTIDADES\EVALUACION%20T3-2017\Indicadores%203er%20trimestre%202017%201%20al%201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CONTRAL%20EVAL%20GUBER\EVALUACION\EVALUACIONES%20DE%20DESEMPE&#209;O%20A%20DEPENDENCIAS%20Y%20ENTIDADES\EVALUACION%20T4-2017\Indicadores%204to%20trimestre%202017%201%20al%2010%20DEPENDENCIA%20EVALUAD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4.863264387767046E-2"/>
          <c:y val="0.11753665467958835"/>
          <c:w val="0.93568905602648966"/>
          <c:h val="0.68378065244386876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10-4C8C-B858-73E311E51B69}"/>
              </c:ext>
            </c:extLst>
          </c:dPt>
          <c:dPt>
            <c:idx val="1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10-4C8C-B858-73E311E51B69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10-4C8C-B858-73E311E51B69}"/>
              </c:ext>
            </c:extLst>
          </c:dPt>
          <c:dPt>
            <c:idx val="3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10-4C8C-B858-73E311E51B69}"/>
              </c:ext>
            </c:extLst>
          </c:dPt>
          <c:dPt>
            <c:idx val="4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10-4C8C-B858-73E311E51B69}"/>
              </c:ext>
            </c:extLst>
          </c:dPt>
          <c:dPt>
            <c:idx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710-4C8C-B858-73E311E51B69}"/>
              </c:ext>
            </c:extLst>
          </c:dPt>
          <c:dPt>
            <c:idx val="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710-4C8C-B858-73E311E51B69}"/>
              </c:ext>
            </c:extLst>
          </c:dPt>
          <c:dPt>
            <c:idx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710-4C8C-B858-73E311E51B69}"/>
              </c:ext>
            </c:extLst>
          </c:dPt>
          <c:dPt>
            <c:idx val="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710-4C8C-B858-73E311E51B69}"/>
              </c:ext>
            </c:extLst>
          </c:dPt>
          <c:dPt>
            <c:idx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B710-4C8C-B858-73E311E51B69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B710-4C8C-B858-73E311E51B69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B710-4C8C-B858-73E311E51B69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B710-4C8C-B858-73E311E51B69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B710-4C8C-B858-73E311E51B69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B710-4C8C-B858-73E311E51B69}"/>
              </c:ext>
            </c:extLst>
          </c:dPt>
          <c:dPt>
            <c:idx val="1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B710-4C8C-B858-73E311E51B69}"/>
              </c:ext>
            </c:extLst>
          </c:dPt>
          <c:dPt>
            <c:idx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20-B710-4C8C-B858-73E311E51B69}"/>
              </c:ext>
            </c:extLst>
          </c:dPt>
          <c:dPt>
            <c:idx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21-B710-4C8C-B858-73E311E51B69}"/>
              </c:ext>
            </c:extLst>
          </c:dPt>
          <c:dPt>
            <c:idx val="18"/>
            <c:extLst xmlns:c16r2="http://schemas.microsoft.com/office/drawing/2015/06/chart">
              <c:ext xmlns:c16="http://schemas.microsoft.com/office/drawing/2014/chart" uri="{C3380CC4-5D6E-409C-BE32-E72D297353CC}">
                <c16:uniqueId val="{00000022-B710-4C8C-B858-73E311E51B69}"/>
              </c:ext>
            </c:extLst>
          </c:dPt>
          <c:dPt>
            <c:idx val="19"/>
            <c:extLst xmlns:c16r2="http://schemas.microsoft.com/office/drawing/2015/06/chart">
              <c:ext xmlns:c16="http://schemas.microsoft.com/office/drawing/2014/chart" uri="{C3380CC4-5D6E-409C-BE32-E72D297353CC}">
                <c16:uniqueId val="{00000023-B710-4C8C-B858-73E311E51B69}"/>
              </c:ext>
            </c:extLst>
          </c:dPt>
          <c:dPt>
            <c:idx val="20"/>
            <c:extLst xmlns:c16r2="http://schemas.microsoft.com/office/drawing/2015/06/chart">
              <c:ext xmlns:c16="http://schemas.microsoft.com/office/drawing/2014/chart" uri="{C3380CC4-5D6E-409C-BE32-E72D297353CC}">
                <c16:uniqueId val="{00000024-B710-4C8C-B858-73E311E51B69}"/>
              </c:ext>
            </c:extLst>
          </c:dPt>
          <c:dPt>
            <c:idx val="21"/>
            <c:extLst xmlns:c16r2="http://schemas.microsoft.com/office/drawing/2015/06/chart">
              <c:ext xmlns:c16="http://schemas.microsoft.com/office/drawing/2014/chart" uri="{C3380CC4-5D6E-409C-BE32-E72D297353CC}">
                <c16:uniqueId val="{00000025-B710-4C8C-B858-73E311E51B69}"/>
              </c:ext>
            </c:extLst>
          </c:dPt>
          <c:dPt>
            <c:idx val="22"/>
            <c:extLst xmlns:c16r2="http://schemas.microsoft.com/office/drawing/2015/06/chart">
              <c:ext xmlns:c16="http://schemas.microsoft.com/office/drawing/2014/chart" uri="{C3380CC4-5D6E-409C-BE32-E72D297353CC}">
                <c16:uniqueId val="{00000026-B710-4C8C-B858-73E311E51B69}"/>
              </c:ext>
            </c:extLst>
          </c:dPt>
          <c:dPt>
            <c:idx val="23"/>
            <c:extLst xmlns:c16r2="http://schemas.microsoft.com/office/drawing/2015/06/chart">
              <c:ext xmlns:c16="http://schemas.microsoft.com/office/drawing/2014/chart" uri="{C3380CC4-5D6E-409C-BE32-E72D297353CC}">
                <c16:uniqueId val="{00000027-B710-4C8C-B858-73E311E51B69}"/>
              </c:ext>
            </c:extLst>
          </c:dPt>
          <c:dPt>
            <c:idx val="24"/>
            <c:extLst xmlns:c16r2="http://schemas.microsoft.com/office/drawing/2015/06/chart">
              <c:ext xmlns:c16="http://schemas.microsoft.com/office/drawing/2014/chart" uri="{C3380CC4-5D6E-409C-BE32-E72D297353CC}">
                <c16:uniqueId val="{00000028-B710-4C8C-B858-73E311E51B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Overflow="overflow" horzOverflow="overflow" vert="horz">
                <a:noAutofit/>
              </a:bodyPr>
              <a:lstStyle/>
              <a:p>
                <a:pPr algn="ctr">
                  <a:def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outEnd"/>
            <c:showVal val="1"/>
            <c:separator>. </c:separator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multiLvlStrRef>
              <c:f>TRANSPARENCIA!$A$6:$B$51</c:f>
              <c:multiLvlStrCache>
                <c:ptCount val="46"/>
                <c:lvl>
                  <c:pt idx="0">
                    <c:v>CONALEP</c:v>
                  </c:pt>
                  <c:pt idx="1">
                    <c:v>UNEME</c:v>
                  </c:pt>
                  <c:pt idx="2">
                    <c:v>COPLADE</c:v>
                  </c:pt>
                  <c:pt idx="3">
                    <c:v>OMG</c:v>
                  </c:pt>
                  <c:pt idx="4">
                    <c:v>SPF</c:v>
                  </c:pt>
                  <c:pt idx="5">
                    <c:v>ISESALUD</c:v>
                  </c:pt>
                  <c:pt idx="6">
                    <c:v>SIDUE</c:v>
                  </c:pt>
                  <c:pt idx="7">
                    <c:v>CAME</c:v>
                  </c:pt>
                  <c:pt idx="8">
                    <c:v>FIARUM</c:v>
                  </c:pt>
                  <c:pt idx="9">
                    <c:v>SEBS-ISEP</c:v>
                  </c:pt>
                  <c:pt idx="10">
                    <c:v>ISSSTECALI</c:v>
                  </c:pt>
                  <c:pt idx="11">
                    <c:v>INIFE-BC</c:v>
                  </c:pt>
                  <c:pt idx="12">
                    <c:v>UTT</c:v>
                  </c:pt>
                  <c:pt idx="13">
                    <c:v>CESPM</c:v>
                  </c:pt>
                  <c:pt idx="14">
                    <c:v>INDIVI</c:v>
                  </c:pt>
                  <c:pt idx="15">
                    <c:v>CEA</c:v>
                  </c:pt>
                  <c:pt idx="16">
                    <c:v>SCTG</c:v>
                  </c:pt>
                  <c:pt idx="17">
                    <c:v>ICBC</c:v>
                  </c:pt>
                  <c:pt idx="18">
                    <c:v>JUEBC</c:v>
                  </c:pt>
                  <c:pt idx="19">
                    <c:v>SEDESOE</c:v>
                  </c:pt>
                  <c:pt idx="20">
                    <c:v>CECYTE</c:v>
                  </c:pt>
                  <c:pt idx="21">
                    <c:v>IPEBC</c:v>
                  </c:pt>
                  <c:pt idx="22">
                    <c:v>STPS</c:v>
                  </c:pt>
                  <c:pt idx="23">
                    <c:v>CESPE</c:v>
                  </c:pt>
                  <c:pt idx="24">
                    <c:v>INDE</c:v>
                  </c:pt>
                  <c:pt idx="25">
                    <c:v>UPBC</c:v>
                  </c:pt>
                  <c:pt idx="26">
                    <c:v>CESPT</c:v>
                  </c:pt>
                  <c:pt idx="27">
                    <c:v>SGG</c:v>
                  </c:pt>
                  <c:pt idx="28">
                    <c:v>REPSS</c:v>
                  </c:pt>
                  <c:pt idx="29">
                    <c:v>SSP</c:v>
                  </c:pt>
                  <c:pt idx="30">
                    <c:v>DIF</c:v>
                  </c:pt>
                  <c:pt idx="31">
                    <c:v>DRPPC</c:v>
                  </c:pt>
                  <c:pt idx="32">
                    <c:v>OE</c:v>
                  </c:pt>
                  <c:pt idx="33">
                    <c:v>ADMICARGA</c:v>
                  </c:pt>
                  <c:pt idx="34">
                    <c:v>SEDAGRO</c:v>
                  </c:pt>
                  <c:pt idx="35">
                    <c:v>CESPTE</c:v>
                  </c:pt>
                  <c:pt idx="36">
                    <c:v>COBACH</c:v>
                  </c:pt>
                  <c:pt idx="37">
                    <c:v>PGJE</c:v>
                  </c:pt>
                  <c:pt idx="38">
                    <c:v>SEPESCA</c:v>
                  </c:pt>
                  <c:pt idx="39">
                    <c:v>SECTURE</c:v>
                  </c:pt>
                  <c:pt idx="40">
                    <c:v>SEDECO</c:v>
                  </c:pt>
                  <c:pt idx="41">
                    <c:v>SPA</c:v>
                  </c:pt>
                  <c:pt idx="42">
                    <c:v>INJUVEN</c:v>
                  </c:pt>
                  <c:pt idx="43">
                    <c:v>INMUJER</c:v>
                  </c:pt>
                  <c:pt idx="44">
                    <c:v>CEE</c:v>
                  </c:pt>
                  <c:pt idx="45">
                    <c:v>BAJACENTER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TRANSPARENCIA!$C$6:$C$51</c:f>
              <c:numCache>
                <c:formatCode>0.0</c:formatCode>
                <c:ptCount val="4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1.1214953271028036</c:v>
                </c:pt>
                <c:pt idx="4">
                  <c:v>1.4018691588785044</c:v>
                </c:pt>
                <c:pt idx="5">
                  <c:v>1.4018691588785044</c:v>
                </c:pt>
                <c:pt idx="6">
                  <c:v>2.3364485981308398</c:v>
                </c:pt>
                <c:pt idx="7">
                  <c:v>2.8037383177570092</c:v>
                </c:pt>
                <c:pt idx="8">
                  <c:v>3.0693069306930689</c:v>
                </c:pt>
                <c:pt idx="9">
                  <c:v>5.7009345794392496</c:v>
                </c:pt>
                <c:pt idx="10">
                  <c:v>6.0747663551401869</c:v>
                </c:pt>
                <c:pt idx="11">
                  <c:v>6.4485981308411233</c:v>
                </c:pt>
                <c:pt idx="12">
                  <c:v>6.4485981308411233</c:v>
                </c:pt>
                <c:pt idx="13">
                  <c:v>7.2897196261682238</c:v>
                </c:pt>
                <c:pt idx="14">
                  <c:v>7.3831775700934568</c:v>
                </c:pt>
                <c:pt idx="15">
                  <c:v>7.4766355140186924</c:v>
                </c:pt>
                <c:pt idx="16">
                  <c:v>8.2242990654205581</c:v>
                </c:pt>
                <c:pt idx="17">
                  <c:v>8.2242990654205581</c:v>
                </c:pt>
                <c:pt idx="18">
                  <c:v>8.4112149532710259</c:v>
                </c:pt>
                <c:pt idx="19">
                  <c:v>8.5046728971962633</c:v>
                </c:pt>
                <c:pt idx="20">
                  <c:v>8.5046728971962633</c:v>
                </c:pt>
                <c:pt idx="21">
                  <c:v>8.5046728971962633</c:v>
                </c:pt>
                <c:pt idx="22">
                  <c:v>8.6915887850467275</c:v>
                </c:pt>
                <c:pt idx="23">
                  <c:v>8.8785046728971988</c:v>
                </c:pt>
                <c:pt idx="24">
                  <c:v>9.1588785046728951</c:v>
                </c:pt>
                <c:pt idx="25">
                  <c:v>9.1588785046728951</c:v>
                </c:pt>
                <c:pt idx="26">
                  <c:v>9.1588785046728951</c:v>
                </c:pt>
                <c:pt idx="27">
                  <c:v>9.2523364485981308</c:v>
                </c:pt>
                <c:pt idx="28">
                  <c:v>9.2523364485981308</c:v>
                </c:pt>
                <c:pt idx="29">
                  <c:v>9.4392523364486003</c:v>
                </c:pt>
                <c:pt idx="30">
                  <c:v>9.5327102803738306</c:v>
                </c:pt>
                <c:pt idx="31">
                  <c:v>9.6261682242990627</c:v>
                </c:pt>
                <c:pt idx="32">
                  <c:v>9.6261682242990627</c:v>
                </c:pt>
                <c:pt idx="33">
                  <c:v>9.6261682242990627</c:v>
                </c:pt>
                <c:pt idx="34">
                  <c:v>9.7196261682243001</c:v>
                </c:pt>
                <c:pt idx="35">
                  <c:v>9.7196261682243001</c:v>
                </c:pt>
                <c:pt idx="36">
                  <c:v>9.813084112149534</c:v>
                </c:pt>
                <c:pt idx="37">
                  <c:v>9.9065420560747679</c:v>
                </c:pt>
                <c:pt idx="38">
                  <c:v>9.9065420560747679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9-B710-4C8C-B858-73E311E51B69}"/>
            </c:ext>
          </c:extLst>
        </c:ser>
        <c:dLbls/>
        <c:axId val="45135744"/>
        <c:axId val="45137280"/>
      </c:barChart>
      <c:catAx>
        <c:axId val="4513574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45137280"/>
        <c:crosses val="autoZero"/>
        <c:auto val="1"/>
        <c:lblAlgn val="ctr"/>
        <c:lblOffset val="100"/>
      </c:catAx>
      <c:valAx>
        <c:axId val="45137280"/>
        <c:scaling>
          <c:orientation val="minMax"/>
          <c:max val="10"/>
          <c:min val="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n-U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45135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4.1688210848643936E-2"/>
          <c:y val="0.21955425063392506"/>
          <c:w val="0.93568905602648988"/>
          <c:h val="0.52771875973130467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A6-4CBA-9DBC-3B07F4EB8AFE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A6-4CBA-9DBC-3B07F4EB8AFE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5A6-4CBA-9DBC-3B07F4EB8AFE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5A6-4CBA-9DBC-3B07F4EB8AFE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5A6-4CBA-9DBC-3B07F4EB8AFE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5A6-4CBA-9DBC-3B07F4EB8AFE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5A6-4CBA-9DBC-3B07F4EB8AFE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5A6-4CBA-9DBC-3B07F4EB8AFE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55A6-4CBA-9DBC-3B07F4EB8AFE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55A6-4CBA-9DBC-3B07F4EB8AFE}"/>
              </c:ext>
            </c:extLst>
          </c:dPt>
          <c:dLbls>
            <c:dLbl>
              <c:idx val="0"/>
              <c:layout>
                <c:manualLayout>
                  <c:x val="0"/>
                  <c:y val="-5.649717514124320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A6-4CBA-9DBC-3B07F4EB8AFE}"/>
                </c:ext>
              </c:extLst>
            </c:dLbl>
            <c:dLbl>
              <c:idx val="4"/>
              <c:layout>
                <c:manualLayout>
                  <c:x val="0"/>
                  <c:y val="-2.5894239473938994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5A6-4CBA-9DBC-3B07F4EB8AFE}"/>
                </c:ext>
              </c:extLst>
            </c:dLbl>
            <c:dLbl>
              <c:idx val="10"/>
              <c:layout>
                <c:manualLayout>
                  <c:x val="0"/>
                  <c:y val="-5.649717514124293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9EF-451A-AAED-18AFD85213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7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'DECLARACION PATRIMONIAL'!$B$6:$D$56</c:f>
              <c:multiLvlStrCache>
                <c:ptCount val="51"/>
                <c:lvl>
                  <c:pt idx="0">
                    <c:v>CONALEP</c:v>
                  </c:pt>
                  <c:pt idx="1">
                    <c:v>INDE</c:v>
                  </c:pt>
                  <c:pt idx="2">
                    <c:v>JUEBC</c:v>
                  </c:pt>
                  <c:pt idx="3">
                    <c:v>ISESALUD</c:v>
                  </c:pt>
                  <c:pt idx="4">
                    <c:v>STPS</c:v>
                  </c:pt>
                  <c:pt idx="5">
                    <c:v>SEDESOE</c:v>
                  </c:pt>
                  <c:pt idx="6">
                    <c:v>SSP</c:v>
                  </c:pt>
                  <c:pt idx="7">
                    <c:v>PGJE</c:v>
                  </c:pt>
                  <c:pt idx="8">
                    <c:v>CESPT</c:v>
                  </c:pt>
                  <c:pt idx="9">
                    <c:v>SPF</c:v>
                  </c:pt>
                  <c:pt idx="10">
                    <c:v>CESPTE</c:v>
                  </c:pt>
                  <c:pt idx="11">
                    <c:v>ISSSTECALI</c:v>
                  </c:pt>
                  <c:pt idx="12">
                    <c:v>OMG</c:v>
                  </c:pt>
                  <c:pt idx="13">
                    <c:v>INMUJER</c:v>
                  </c:pt>
                  <c:pt idx="14">
                    <c:v>SEPESCA</c:v>
                  </c:pt>
                  <c:pt idx="15">
                    <c:v>BAJA CENTER</c:v>
                  </c:pt>
                  <c:pt idx="16">
                    <c:v>FOGABAC</c:v>
                  </c:pt>
                  <c:pt idx="17">
                    <c:v>IPEBC</c:v>
                  </c:pt>
                  <c:pt idx="18">
                    <c:v>COBACH</c:v>
                  </c:pt>
                  <c:pt idx="19">
                    <c:v>COPLADE</c:v>
                  </c:pt>
                  <c:pt idx="20">
                    <c:v>INIFE</c:v>
                  </c:pt>
                  <c:pt idx="21">
                    <c:v>ICAE</c:v>
                  </c:pt>
                  <c:pt idx="22">
                    <c:v>CAME</c:v>
                  </c:pt>
                  <c:pt idx="23">
                    <c:v>REPSS</c:v>
                  </c:pt>
                  <c:pt idx="24">
                    <c:v>FOFAEBC</c:v>
                  </c:pt>
                  <c:pt idx="25">
                    <c:v>FOVIMBC</c:v>
                  </c:pt>
                  <c:pt idx="26">
                    <c:v>SCTG</c:v>
                  </c:pt>
                  <c:pt idx="27">
                    <c:v>RPPC</c:v>
                  </c:pt>
                  <c:pt idx="28">
                    <c:v>ADMICARGA</c:v>
                  </c:pt>
                  <c:pt idx="29">
                    <c:v>CEE</c:v>
                  </c:pt>
                  <c:pt idx="30">
                    <c:v>INDIVI</c:v>
                  </c:pt>
                  <c:pt idx="31">
                    <c:v>UPBC</c:v>
                  </c:pt>
                  <c:pt idx="32">
                    <c:v>CGG</c:v>
                  </c:pt>
                  <c:pt idx="33">
                    <c:v>CEA</c:v>
                  </c:pt>
                  <c:pt idx="34">
                    <c:v>UTT</c:v>
                  </c:pt>
                  <c:pt idx="35">
                    <c:v>SPE</c:v>
                  </c:pt>
                  <c:pt idx="36">
                    <c:v>SECTURE</c:v>
                  </c:pt>
                  <c:pt idx="37">
                    <c:v>SEDECO</c:v>
                  </c:pt>
                  <c:pt idx="38">
                    <c:v>SPA</c:v>
                  </c:pt>
                  <c:pt idx="39">
                    <c:v>FIARUM</c:v>
                  </c:pt>
                  <c:pt idx="40">
                    <c:v>ISEP</c:v>
                  </c:pt>
                  <c:pt idx="41">
                    <c:v>SIDUE</c:v>
                  </c:pt>
                  <c:pt idx="42">
                    <c:v>ICBC</c:v>
                  </c:pt>
                  <c:pt idx="43">
                    <c:v>DIF</c:v>
                  </c:pt>
                  <c:pt idx="44">
                    <c:v>INJUVEN</c:v>
                  </c:pt>
                  <c:pt idx="45">
                    <c:v>CESPE</c:v>
                  </c:pt>
                  <c:pt idx="46">
                    <c:v>SEBS</c:v>
                  </c:pt>
                  <c:pt idx="47">
                    <c:v>SEFOA</c:v>
                  </c:pt>
                  <c:pt idx="48">
                    <c:v>UNEME</c:v>
                  </c:pt>
                  <c:pt idx="49">
                    <c:v>CESPM</c:v>
                  </c:pt>
                  <c:pt idx="50">
                    <c:v>CECYTE</c:v>
                  </c:pt>
                </c:lvl>
                <c:lvl>
                  <c:pt idx="0">
                    <c:v>54</c:v>
                  </c:pt>
                  <c:pt idx="1">
                    <c:v>20</c:v>
                  </c:pt>
                  <c:pt idx="2">
                    <c:v>38</c:v>
                  </c:pt>
                  <c:pt idx="3">
                    <c:v>520</c:v>
                  </c:pt>
                  <c:pt idx="4">
                    <c:v>163</c:v>
                  </c:pt>
                  <c:pt idx="5">
                    <c:v>45</c:v>
                  </c:pt>
                  <c:pt idx="6">
                    <c:v>2152</c:v>
                  </c:pt>
                  <c:pt idx="7">
                    <c:v>2228</c:v>
                  </c:pt>
                  <c:pt idx="8">
                    <c:v>344</c:v>
                  </c:pt>
                  <c:pt idx="9">
                    <c:v>561</c:v>
                  </c:pt>
                  <c:pt idx="10">
                    <c:v>48</c:v>
                  </c:pt>
                  <c:pt idx="11">
                    <c:v>173</c:v>
                  </c:pt>
                  <c:pt idx="12">
                    <c:v>72</c:v>
                  </c:pt>
                  <c:pt idx="13">
                    <c:v>7</c:v>
                  </c:pt>
                  <c:pt idx="14">
                    <c:v>16</c:v>
                  </c:pt>
                  <c:pt idx="15">
                    <c:v>3</c:v>
                  </c:pt>
                  <c:pt idx="16">
                    <c:v>6</c:v>
                  </c:pt>
                  <c:pt idx="17">
                    <c:v>32</c:v>
                  </c:pt>
                  <c:pt idx="18">
                    <c:v>81</c:v>
                  </c:pt>
                  <c:pt idx="19">
                    <c:v>3</c:v>
                  </c:pt>
                  <c:pt idx="20">
                    <c:v>25</c:v>
                  </c:pt>
                  <c:pt idx="21">
                    <c:v>1</c:v>
                  </c:pt>
                  <c:pt idx="22">
                    <c:v>3</c:v>
                  </c:pt>
                  <c:pt idx="23">
                    <c:v>27</c:v>
                  </c:pt>
                  <c:pt idx="24">
                    <c:v>2</c:v>
                  </c:pt>
                  <c:pt idx="25">
                    <c:v>1</c:v>
                  </c:pt>
                  <c:pt idx="26">
                    <c:v>70</c:v>
                  </c:pt>
                  <c:pt idx="27">
                    <c:v>33</c:v>
                  </c:pt>
                  <c:pt idx="28">
                    <c:v>9</c:v>
                  </c:pt>
                  <c:pt idx="29">
                    <c:v>5</c:v>
                  </c:pt>
                  <c:pt idx="30">
                    <c:v>65</c:v>
                  </c:pt>
                  <c:pt idx="31">
                    <c:v>13</c:v>
                  </c:pt>
                  <c:pt idx="32">
                    <c:v>3</c:v>
                  </c:pt>
                  <c:pt idx="33">
                    <c:v>61</c:v>
                  </c:pt>
                  <c:pt idx="34">
                    <c:v>21</c:v>
                  </c:pt>
                  <c:pt idx="35">
                    <c:v>34</c:v>
                  </c:pt>
                  <c:pt idx="36">
                    <c:v>36</c:v>
                  </c:pt>
                  <c:pt idx="37">
                    <c:v>24</c:v>
                  </c:pt>
                  <c:pt idx="38">
                    <c:v>37</c:v>
                  </c:pt>
                  <c:pt idx="39">
                    <c:v>53</c:v>
                  </c:pt>
                  <c:pt idx="40">
                    <c:v>207</c:v>
                  </c:pt>
                  <c:pt idx="41">
                    <c:v>69</c:v>
                  </c:pt>
                  <c:pt idx="42">
                    <c:v>40</c:v>
                  </c:pt>
                  <c:pt idx="43">
                    <c:v>168</c:v>
                  </c:pt>
                  <c:pt idx="44">
                    <c:v>11</c:v>
                  </c:pt>
                  <c:pt idx="45">
                    <c:v>79</c:v>
                  </c:pt>
                  <c:pt idx="46">
                    <c:v>41</c:v>
                  </c:pt>
                  <c:pt idx="47">
                    <c:v>102</c:v>
                  </c:pt>
                  <c:pt idx="48">
                    <c:v>16</c:v>
                  </c:pt>
                  <c:pt idx="49">
                    <c:v>271</c:v>
                  </c:pt>
                  <c:pt idx="50">
                    <c:v>229</c:v>
                  </c:pt>
                </c:lvl>
                <c:lvl>
                  <c:pt idx="0">
                    <c:v>3</c:v>
                  </c:pt>
                  <c:pt idx="1">
                    <c:v>1</c:v>
                  </c:pt>
                  <c:pt idx="2">
                    <c:v>1</c:v>
                  </c:pt>
                  <c:pt idx="3">
                    <c:v>10</c:v>
                  </c:pt>
                  <c:pt idx="4">
                    <c:v>3</c:v>
                  </c:pt>
                  <c:pt idx="5">
                    <c:v>1</c:v>
                  </c:pt>
                  <c:pt idx="6">
                    <c:v>21</c:v>
                  </c:pt>
                  <c:pt idx="7">
                    <c:v>8</c:v>
                  </c:pt>
                  <c:pt idx="8">
                    <c:v>4</c:v>
                  </c:pt>
                  <c:pt idx="9">
                    <c:v>3</c:v>
                  </c:pt>
                  <c:pt idx="10">
                    <c:v>0</c:v>
                  </c:pt>
                  <c:pt idx="11">
                    <c:v>0</c:v>
                  </c:pt>
                  <c:pt idx="12">
                    <c:v>0</c:v>
                  </c:pt>
                  <c:pt idx="13">
                    <c:v>0</c:v>
                  </c:pt>
                  <c:pt idx="14">
                    <c:v>0</c:v>
                  </c:pt>
                  <c:pt idx="15">
                    <c:v>0</c:v>
                  </c:pt>
                  <c:pt idx="16">
                    <c:v>0</c:v>
                  </c:pt>
                  <c:pt idx="17">
                    <c:v>0</c:v>
                  </c:pt>
                  <c:pt idx="18">
                    <c:v>0</c:v>
                  </c:pt>
                  <c:pt idx="19">
                    <c:v>0</c:v>
                  </c:pt>
                  <c:pt idx="20">
                    <c:v>0</c:v>
                  </c:pt>
                  <c:pt idx="21">
                    <c:v>0</c:v>
                  </c:pt>
                  <c:pt idx="22">
                    <c:v>0</c:v>
                  </c:pt>
                  <c:pt idx="23">
                    <c:v>0</c:v>
                  </c:pt>
                  <c:pt idx="24">
                    <c:v>0</c:v>
                  </c:pt>
                  <c:pt idx="25">
                    <c:v>0</c:v>
                  </c:pt>
                  <c:pt idx="26">
                    <c:v>0</c:v>
                  </c:pt>
                  <c:pt idx="27">
                    <c:v>0</c:v>
                  </c:pt>
                  <c:pt idx="28">
                    <c:v>0</c:v>
                  </c:pt>
                  <c:pt idx="29">
                    <c:v>0</c:v>
                  </c:pt>
                  <c:pt idx="30">
                    <c:v>0</c:v>
                  </c:pt>
                  <c:pt idx="31">
                    <c:v>0</c:v>
                  </c:pt>
                  <c:pt idx="32">
                    <c:v>0</c:v>
                  </c:pt>
                  <c:pt idx="33">
                    <c:v>0</c:v>
                  </c:pt>
                  <c:pt idx="34">
                    <c:v>0</c:v>
                  </c:pt>
                  <c:pt idx="35">
                    <c:v>0</c:v>
                  </c:pt>
                  <c:pt idx="36">
                    <c:v>0</c:v>
                  </c:pt>
                  <c:pt idx="37">
                    <c:v>0</c:v>
                  </c:pt>
                  <c:pt idx="38">
                    <c:v>0</c:v>
                  </c:pt>
                  <c:pt idx="39">
                    <c:v>0</c:v>
                  </c:pt>
                  <c:pt idx="40">
                    <c:v>0</c:v>
                  </c:pt>
                  <c:pt idx="41">
                    <c:v>0</c:v>
                  </c:pt>
                  <c:pt idx="42">
                    <c:v>0</c:v>
                  </c:pt>
                  <c:pt idx="43">
                    <c:v>0</c:v>
                  </c:pt>
                  <c:pt idx="44">
                    <c:v>0</c:v>
                  </c:pt>
                  <c:pt idx="45">
                    <c:v>0</c:v>
                  </c:pt>
                  <c:pt idx="46">
                    <c:v>0</c:v>
                  </c:pt>
                  <c:pt idx="47">
                    <c:v>0</c:v>
                  </c:pt>
                  <c:pt idx="48">
                    <c:v>0</c:v>
                  </c:pt>
                  <c:pt idx="49">
                    <c:v>0</c:v>
                  </c:pt>
                  <c:pt idx="50">
                    <c:v>0</c:v>
                  </c:pt>
                </c:lvl>
              </c:multiLvlStrCache>
            </c:multiLvlStrRef>
          </c:cat>
          <c:val>
            <c:numRef>
              <c:f>'DECLARACION PATRIMONIAL'!$E$6:$E$56</c:f>
              <c:numCache>
                <c:formatCode>General</c:formatCode>
                <c:ptCount val="51"/>
                <c:pt idx="0">
                  <c:v>9.4000000000000021</c:v>
                </c:pt>
                <c:pt idx="1">
                  <c:v>9.5</c:v>
                </c:pt>
                <c:pt idx="2">
                  <c:v>9.7000000000000011</c:v>
                </c:pt>
                <c:pt idx="3">
                  <c:v>9.8000000000000007</c:v>
                </c:pt>
                <c:pt idx="4">
                  <c:v>9.8000000000000007</c:v>
                </c:pt>
                <c:pt idx="5">
                  <c:v>9.8000000000000007</c:v>
                </c:pt>
                <c:pt idx="6">
                  <c:v>9.9</c:v>
                </c:pt>
                <c:pt idx="7">
                  <c:v>9.9</c:v>
                </c:pt>
                <c:pt idx="8">
                  <c:v>9.9</c:v>
                </c:pt>
                <c:pt idx="9">
                  <c:v>9.9</c:v>
                </c:pt>
                <c:pt idx="10" formatCode="0.0">
                  <c:v>10</c:v>
                </c:pt>
                <c:pt idx="11" formatCode="0.0">
                  <c:v>10</c:v>
                </c:pt>
                <c:pt idx="12" formatCode="0.0">
                  <c:v>10</c:v>
                </c:pt>
                <c:pt idx="13" formatCode="0.0">
                  <c:v>10</c:v>
                </c:pt>
                <c:pt idx="14" formatCode="0.0">
                  <c:v>10</c:v>
                </c:pt>
                <c:pt idx="15" formatCode="0.0">
                  <c:v>10</c:v>
                </c:pt>
                <c:pt idx="16" formatCode="0.0">
                  <c:v>10</c:v>
                </c:pt>
                <c:pt idx="17" formatCode="0.0">
                  <c:v>10</c:v>
                </c:pt>
                <c:pt idx="18" formatCode="0.0">
                  <c:v>10</c:v>
                </c:pt>
                <c:pt idx="19" formatCode="0.0">
                  <c:v>10</c:v>
                </c:pt>
                <c:pt idx="20" formatCode="0.0">
                  <c:v>10</c:v>
                </c:pt>
                <c:pt idx="21" formatCode="0.0">
                  <c:v>10</c:v>
                </c:pt>
                <c:pt idx="22" formatCode="0.0">
                  <c:v>10</c:v>
                </c:pt>
                <c:pt idx="23" formatCode="0.0">
                  <c:v>10</c:v>
                </c:pt>
                <c:pt idx="24" formatCode="0.0">
                  <c:v>10</c:v>
                </c:pt>
                <c:pt idx="25" formatCode="0.0">
                  <c:v>10</c:v>
                </c:pt>
                <c:pt idx="26" formatCode="0.0">
                  <c:v>10</c:v>
                </c:pt>
                <c:pt idx="27" formatCode="0.0">
                  <c:v>10</c:v>
                </c:pt>
                <c:pt idx="28" formatCode="0.0">
                  <c:v>10</c:v>
                </c:pt>
                <c:pt idx="29" formatCode="0.0">
                  <c:v>10</c:v>
                </c:pt>
                <c:pt idx="30" formatCode="0.0">
                  <c:v>10</c:v>
                </c:pt>
                <c:pt idx="31" formatCode="0.0">
                  <c:v>10</c:v>
                </c:pt>
                <c:pt idx="32" formatCode="0.0">
                  <c:v>10</c:v>
                </c:pt>
                <c:pt idx="33" formatCode="0.0">
                  <c:v>10</c:v>
                </c:pt>
                <c:pt idx="34" formatCode="0.0">
                  <c:v>10</c:v>
                </c:pt>
                <c:pt idx="35" formatCode="0.0">
                  <c:v>10</c:v>
                </c:pt>
                <c:pt idx="36" formatCode="0.0">
                  <c:v>10</c:v>
                </c:pt>
                <c:pt idx="37" formatCode="0.0">
                  <c:v>10</c:v>
                </c:pt>
                <c:pt idx="38" formatCode="0.0">
                  <c:v>10</c:v>
                </c:pt>
                <c:pt idx="39" formatCode="0.0">
                  <c:v>10</c:v>
                </c:pt>
                <c:pt idx="40" formatCode="0.0">
                  <c:v>10</c:v>
                </c:pt>
                <c:pt idx="41" formatCode="0.0">
                  <c:v>10</c:v>
                </c:pt>
                <c:pt idx="42" formatCode="0.0">
                  <c:v>10</c:v>
                </c:pt>
                <c:pt idx="43" formatCode="0.0">
                  <c:v>10</c:v>
                </c:pt>
                <c:pt idx="44" formatCode="0.0">
                  <c:v>10</c:v>
                </c:pt>
                <c:pt idx="45" formatCode="0.0">
                  <c:v>10</c:v>
                </c:pt>
                <c:pt idx="46" formatCode="0.0">
                  <c:v>10</c:v>
                </c:pt>
                <c:pt idx="47" formatCode="0.0">
                  <c:v>10</c:v>
                </c:pt>
                <c:pt idx="48" formatCode="0.0">
                  <c:v>10</c:v>
                </c:pt>
                <c:pt idx="49" formatCode="0.0">
                  <c:v>10</c:v>
                </c:pt>
                <c:pt idx="50" formatCode="0.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55A6-4CBA-9DBC-3B07F4EB8AFE}"/>
            </c:ext>
          </c:extLst>
        </c:ser>
        <c:dLbls/>
        <c:axId val="45366272"/>
        <c:axId val="45368064"/>
      </c:barChart>
      <c:catAx>
        <c:axId val="4536627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800"/>
            </a:pPr>
            <a:endParaRPr lang="es-ES"/>
          </a:p>
        </c:txPr>
        <c:crossAx val="45368064"/>
        <c:crosses val="autoZero"/>
        <c:auto val="1"/>
        <c:lblAlgn val="ctr"/>
        <c:lblOffset val="100"/>
      </c:catAx>
      <c:valAx>
        <c:axId val="45368064"/>
        <c:scaling>
          <c:orientation val="minMax"/>
          <c:max val="10"/>
          <c:min val="0"/>
        </c:scaling>
        <c:delete val="1"/>
        <c:axPos val="l"/>
        <c:numFmt formatCode="General" sourceLinked="1"/>
        <c:tickLblPos val="nextTo"/>
        <c:crossAx val="453662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5.2296843867212853E-2"/>
          <c:y val="0.10620326003956626"/>
          <c:w val="0.93568905602648966"/>
          <c:h val="0.54770439369739543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8C-461B-9B10-D46725699C06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8C-461B-9B10-D46725699C06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68C-461B-9B10-D46725699C06}"/>
              </c:ext>
            </c:extLst>
          </c:dPt>
          <c:dPt>
            <c:idx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6-468C-461B-9B10-D46725699C06}"/>
              </c:ext>
            </c:extLst>
          </c:dPt>
          <c:dPt>
            <c:idx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07-468C-461B-9B10-D46725699C06}"/>
              </c:ext>
            </c:extLst>
          </c:dPt>
          <c:dPt>
            <c:idx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08-468C-461B-9B10-D46725699C06}"/>
              </c:ext>
            </c:extLst>
          </c:dPt>
          <c:dPt>
            <c:idx val="6"/>
            <c:extLst xmlns:c16r2="http://schemas.microsoft.com/office/drawing/2015/06/chart">
              <c:ext xmlns:c16="http://schemas.microsoft.com/office/drawing/2014/chart" uri="{C3380CC4-5D6E-409C-BE32-E72D297353CC}">
                <c16:uniqueId val="{00000009-468C-461B-9B10-D46725699C06}"/>
              </c:ext>
            </c:extLst>
          </c:dPt>
          <c:dPt>
            <c:idx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0A-468C-461B-9B10-D46725699C06}"/>
              </c:ext>
            </c:extLst>
          </c:dPt>
          <c:dPt>
            <c:idx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0B-468C-461B-9B10-D46725699C06}"/>
              </c:ext>
            </c:extLst>
          </c:dPt>
          <c:dPt>
            <c:idx val="9"/>
            <c:extLst xmlns:c16r2="http://schemas.microsoft.com/office/drawing/2015/06/chart">
              <c:ext xmlns:c16="http://schemas.microsoft.com/office/drawing/2014/chart" uri="{C3380CC4-5D6E-409C-BE32-E72D297353CC}">
                <c16:uniqueId val="{0000000C-468C-461B-9B10-D46725699C06}"/>
              </c:ext>
            </c:extLst>
          </c:dPt>
          <c:dPt>
            <c:idx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0D-468C-461B-9B10-D46725699C06}"/>
              </c:ext>
            </c:extLst>
          </c:dPt>
          <c:dPt>
            <c:idx val="11"/>
            <c:extLst xmlns:c16r2="http://schemas.microsoft.com/office/drawing/2015/06/chart">
              <c:ext xmlns:c16="http://schemas.microsoft.com/office/drawing/2014/chart" uri="{C3380CC4-5D6E-409C-BE32-E72D297353CC}">
                <c16:uniqueId val="{0000000E-468C-461B-9B10-D46725699C06}"/>
              </c:ext>
            </c:extLst>
          </c:dPt>
          <c:dPt>
            <c:idx val="12"/>
            <c:extLst xmlns:c16r2="http://schemas.microsoft.com/office/drawing/2015/06/chart">
              <c:ext xmlns:c16="http://schemas.microsoft.com/office/drawing/2014/chart" uri="{C3380CC4-5D6E-409C-BE32-E72D297353CC}">
                <c16:uniqueId val="{0000000F-468C-461B-9B10-D46725699C06}"/>
              </c:ext>
            </c:extLst>
          </c:dPt>
          <c:dPt>
            <c:idx val="13"/>
            <c:extLst xmlns:c16r2="http://schemas.microsoft.com/office/drawing/2015/06/chart">
              <c:ext xmlns:c16="http://schemas.microsoft.com/office/drawing/2014/chart" uri="{C3380CC4-5D6E-409C-BE32-E72D297353CC}">
                <c16:uniqueId val="{00000010-468C-461B-9B10-D46725699C06}"/>
              </c:ext>
            </c:extLst>
          </c:dPt>
          <c:dPt>
            <c:idx val="14"/>
            <c:extLst xmlns:c16r2="http://schemas.microsoft.com/office/drawing/2015/06/chart">
              <c:ext xmlns:c16="http://schemas.microsoft.com/office/drawing/2014/chart" uri="{C3380CC4-5D6E-409C-BE32-E72D297353CC}">
                <c16:uniqueId val="{00000011-468C-461B-9B10-D46725699C06}"/>
              </c:ext>
            </c:extLst>
          </c:dPt>
          <c:dPt>
            <c:idx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12-468C-461B-9B10-D46725699C06}"/>
              </c:ext>
            </c:extLst>
          </c:dPt>
          <c:dPt>
            <c:idx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13-468C-461B-9B10-D46725699C06}"/>
              </c:ext>
            </c:extLst>
          </c:dPt>
          <c:dPt>
            <c:idx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14-468C-461B-9B10-D46725699C06}"/>
              </c:ext>
            </c:extLst>
          </c:dPt>
          <c:dPt>
            <c:idx val="18"/>
            <c:extLst xmlns:c16r2="http://schemas.microsoft.com/office/drawing/2015/06/chart">
              <c:ext xmlns:c16="http://schemas.microsoft.com/office/drawing/2014/chart" uri="{C3380CC4-5D6E-409C-BE32-E72D297353CC}">
                <c16:uniqueId val="{00000015-468C-461B-9B10-D46725699C06}"/>
              </c:ext>
            </c:extLst>
          </c:dPt>
          <c:dPt>
            <c:idx val="19"/>
            <c:extLst xmlns:c16r2="http://schemas.microsoft.com/office/drawing/2015/06/chart">
              <c:ext xmlns:c16="http://schemas.microsoft.com/office/drawing/2014/chart" uri="{C3380CC4-5D6E-409C-BE32-E72D297353CC}">
                <c16:uniqueId val="{00000016-468C-461B-9B10-D46725699C06}"/>
              </c:ext>
            </c:extLst>
          </c:dPt>
          <c:dPt>
            <c:idx val="20"/>
            <c:extLst xmlns:c16r2="http://schemas.microsoft.com/office/drawing/2015/06/chart">
              <c:ext xmlns:c16="http://schemas.microsoft.com/office/drawing/2014/chart" uri="{C3380CC4-5D6E-409C-BE32-E72D297353CC}">
                <c16:uniqueId val="{00000017-468C-461B-9B10-D46725699C06}"/>
              </c:ext>
            </c:extLst>
          </c:dPt>
          <c:dPt>
            <c:idx val="21"/>
            <c:extLst xmlns:c16r2="http://schemas.microsoft.com/office/drawing/2015/06/chart">
              <c:ext xmlns:c16="http://schemas.microsoft.com/office/drawing/2014/chart" uri="{C3380CC4-5D6E-409C-BE32-E72D297353CC}">
                <c16:uniqueId val="{00000018-468C-461B-9B10-D46725699C06}"/>
              </c:ext>
            </c:extLst>
          </c:dPt>
          <c:dPt>
            <c:idx val="22"/>
            <c:extLst xmlns:c16r2="http://schemas.microsoft.com/office/drawing/2015/06/chart">
              <c:ext xmlns:c16="http://schemas.microsoft.com/office/drawing/2014/chart" uri="{C3380CC4-5D6E-409C-BE32-E72D297353CC}">
                <c16:uniqueId val="{00000019-468C-461B-9B10-D46725699C06}"/>
              </c:ext>
            </c:extLst>
          </c:dPt>
          <c:dPt>
            <c:idx val="23"/>
            <c:extLst xmlns:c16r2="http://schemas.microsoft.com/office/drawing/2015/06/chart">
              <c:ext xmlns:c16="http://schemas.microsoft.com/office/drawing/2014/chart" uri="{C3380CC4-5D6E-409C-BE32-E72D297353CC}">
                <c16:uniqueId val="{0000001A-468C-461B-9B10-D46725699C06}"/>
              </c:ext>
            </c:extLst>
          </c:dPt>
          <c:dPt>
            <c:idx val="24"/>
            <c:extLst xmlns:c16r2="http://schemas.microsoft.com/office/drawing/2015/06/chart">
              <c:ext xmlns:c16="http://schemas.microsoft.com/office/drawing/2014/chart" uri="{C3380CC4-5D6E-409C-BE32-E72D297353CC}">
                <c16:uniqueId val="{0000001B-468C-461B-9B10-D46725699C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Overflow="overflow" horzOverflow="overflow" vert="horz">
                <a:noAutofit/>
              </a:bodyPr>
              <a:lstStyle/>
              <a:p>
                <a:pPr algn="ctr">
                  <a:def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multiLvlStrRef>
              <c:f>'CUENTA PUBLICA'!$A$6:$B$52</c:f>
              <c:multiLvlStrCache>
                <c:ptCount val="47"/>
                <c:lvl>
                  <c:pt idx="0">
                    <c:v>CESPE (2008-2014)</c:v>
                  </c:pt>
                  <c:pt idx="1">
                    <c:v>ISESALUD (2008-2014)</c:v>
                  </c:pt>
                  <c:pt idx="2">
                    <c:v>ADMICARGA (2008- 2014)</c:v>
                  </c:pt>
                  <c:pt idx="3">
                    <c:v>CESPM (2008-2015)</c:v>
                  </c:pt>
                  <c:pt idx="4">
                    <c:v>ICBC (2008-2015)</c:v>
                  </c:pt>
                  <c:pt idx="5">
                    <c:v>INDIVI (2008-2015)</c:v>
                  </c:pt>
                  <c:pt idx="6">
                    <c:v>REPSS (2008-2014)</c:v>
                  </c:pt>
                  <c:pt idx="7">
                    <c:v>CECYTE (2008-2015)</c:v>
                  </c:pt>
                  <c:pt idx="8">
                    <c:v>CESPT (2008-2014)</c:v>
                  </c:pt>
                  <c:pt idx="9">
                    <c:v>COBACH (2008-2015)</c:v>
                  </c:pt>
                  <c:pt idx="10">
                    <c:v>ISSSTECALI (2008-2015)</c:v>
                  </c:pt>
                  <c:pt idx="11">
                    <c:v>INDE (2008-2014)</c:v>
                  </c:pt>
                  <c:pt idx="12">
                    <c:v>CONALEP (2008-2015)</c:v>
                  </c:pt>
                  <c:pt idx="13">
                    <c:v>CID MXLI (2008-2015)</c:v>
                  </c:pt>
                  <c:pt idx="14">
                    <c:v>ISEP (2008-2015)</c:v>
                  </c:pt>
                  <c:pt idx="15">
                    <c:v>COPLADE (2008-2015)</c:v>
                  </c:pt>
                  <c:pt idx="16">
                    <c:v>JUEBC (2008-2015)</c:v>
                  </c:pt>
                  <c:pt idx="17">
                    <c:v>O E (2008-2015)</c:v>
                  </c:pt>
                  <c:pt idx="18">
                    <c:v>CAME (2008-2015)</c:v>
                  </c:pt>
                  <c:pt idx="19">
                    <c:v>CEA (2008-2015)</c:v>
                  </c:pt>
                  <c:pt idx="20">
                    <c:v>CEE (2008-2014)</c:v>
                  </c:pt>
                  <c:pt idx="21">
                    <c:v>CESPTE (2008-2015)</c:v>
                  </c:pt>
                  <c:pt idx="22">
                    <c:v>CMC (2013-2015)</c:v>
                  </c:pt>
                  <c:pt idx="23">
                    <c:v>DIF (2008-2015)</c:v>
                  </c:pt>
                  <c:pt idx="24">
                    <c:v>FIARUM (2008-2015)</c:v>
                  </c:pt>
                  <c:pt idx="25">
                    <c:v>INIFE (2008-2015)</c:v>
                  </c:pt>
                  <c:pt idx="26">
                    <c:v>INJUVEN (2008-2015)</c:v>
                  </c:pt>
                  <c:pt idx="27">
                    <c:v>INMUJER (2008-2015)</c:v>
                  </c:pt>
                  <c:pt idx="28">
                    <c:v>IPEBC (2008-2015)</c:v>
                  </c:pt>
                  <c:pt idx="29">
                    <c:v>UNEME (2008-2015)</c:v>
                  </c:pt>
                  <c:pt idx="30">
                    <c:v>UPBC (2008-2015)</c:v>
                  </c:pt>
                  <c:pt idx="31">
                    <c:v>UTT (2008-2015)</c:v>
                  </c:pt>
                  <c:pt idx="32">
                    <c:v>SPF (2008-2015)</c:v>
                  </c:pt>
                  <c:pt idx="33">
                    <c:v>PGJE (2008-2015)</c:v>
                  </c:pt>
                  <c:pt idx="34">
                    <c:v>SEFOA (2008-2015)</c:v>
                  </c:pt>
                  <c:pt idx="35">
                    <c:v>SPA (2008-2015)</c:v>
                  </c:pt>
                  <c:pt idx="36">
                    <c:v>STPS (2008-2015)</c:v>
                  </c:pt>
                  <c:pt idx="37">
                    <c:v>SEDESOE (2008-2015)</c:v>
                  </c:pt>
                  <c:pt idx="38">
                    <c:v>SEDECO (2008-2015)</c:v>
                  </c:pt>
                  <c:pt idx="39">
                    <c:v>RPPC (2008-2015)</c:v>
                  </c:pt>
                  <c:pt idx="40">
                    <c:v>SGG (2008-2015)</c:v>
                  </c:pt>
                  <c:pt idx="41">
                    <c:v>SECTURE (2008-2015)</c:v>
                  </c:pt>
                  <c:pt idx="42">
                    <c:v>SIDUE (2008-2015)</c:v>
                  </c:pt>
                  <c:pt idx="43">
                    <c:v>SSP (2008-2015)</c:v>
                  </c:pt>
                  <c:pt idx="44">
                    <c:v>SCTG (2008-2015)</c:v>
                  </c:pt>
                  <c:pt idx="45">
                    <c:v>OMG (2008-2015)</c:v>
                  </c:pt>
                  <c:pt idx="46">
                    <c:v>SEPESCA (2008-2015)</c:v>
                  </c:pt>
                </c:lvl>
                <c:lvl>
                  <c:pt idx="0">
                    <c:v>47</c:v>
                  </c:pt>
                  <c:pt idx="1">
                    <c:v>46</c:v>
                  </c:pt>
                  <c:pt idx="2">
                    <c:v>45</c:v>
                  </c:pt>
                  <c:pt idx="3">
                    <c:v>44</c:v>
                  </c:pt>
                  <c:pt idx="4">
                    <c:v>43</c:v>
                  </c:pt>
                  <c:pt idx="5">
                    <c:v>42</c:v>
                  </c:pt>
                  <c:pt idx="6">
                    <c:v>41</c:v>
                  </c:pt>
                  <c:pt idx="7">
                    <c:v>40</c:v>
                  </c:pt>
                  <c:pt idx="8">
                    <c:v>39</c:v>
                  </c:pt>
                  <c:pt idx="9">
                    <c:v>38</c:v>
                  </c:pt>
                  <c:pt idx="10">
                    <c:v>37</c:v>
                  </c:pt>
                  <c:pt idx="11">
                    <c:v>36</c:v>
                  </c:pt>
                  <c:pt idx="12">
                    <c:v>35</c:v>
                  </c:pt>
                  <c:pt idx="13">
                    <c:v>34</c:v>
                  </c:pt>
                  <c:pt idx="14">
                    <c:v>33</c:v>
                  </c:pt>
                  <c:pt idx="15">
                    <c:v>32</c:v>
                  </c:pt>
                  <c:pt idx="16">
                    <c:v>31</c:v>
                  </c:pt>
                  <c:pt idx="17">
                    <c:v>30</c:v>
                  </c:pt>
                  <c:pt idx="18">
                    <c:v>29</c:v>
                  </c:pt>
                  <c:pt idx="19">
                    <c:v>28</c:v>
                  </c:pt>
                  <c:pt idx="20">
                    <c:v>27</c:v>
                  </c:pt>
                  <c:pt idx="21">
                    <c:v>26</c:v>
                  </c:pt>
                  <c:pt idx="22">
                    <c:v>25</c:v>
                  </c:pt>
                  <c:pt idx="23">
                    <c:v>24</c:v>
                  </c:pt>
                  <c:pt idx="24">
                    <c:v>23</c:v>
                  </c:pt>
                  <c:pt idx="25">
                    <c:v>22</c:v>
                  </c:pt>
                  <c:pt idx="26">
                    <c:v>21</c:v>
                  </c:pt>
                  <c:pt idx="27">
                    <c:v>20</c:v>
                  </c:pt>
                  <c:pt idx="28">
                    <c:v>19</c:v>
                  </c:pt>
                  <c:pt idx="29">
                    <c:v>18</c:v>
                  </c:pt>
                  <c:pt idx="30">
                    <c:v>17</c:v>
                  </c:pt>
                  <c:pt idx="31">
                    <c:v>16</c:v>
                  </c:pt>
                  <c:pt idx="32">
                    <c:v>15</c:v>
                  </c:pt>
                  <c:pt idx="33">
                    <c:v>14</c:v>
                  </c:pt>
                  <c:pt idx="34">
                    <c:v>13</c:v>
                  </c:pt>
                  <c:pt idx="35">
                    <c:v>12</c:v>
                  </c:pt>
                  <c:pt idx="36">
                    <c:v>11</c:v>
                  </c:pt>
                  <c:pt idx="37">
                    <c:v>10</c:v>
                  </c:pt>
                  <c:pt idx="38">
                    <c:v>9</c:v>
                  </c:pt>
                  <c:pt idx="39">
                    <c:v>8</c:v>
                  </c:pt>
                  <c:pt idx="40">
                    <c:v>7</c:v>
                  </c:pt>
                  <c:pt idx="41">
                    <c:v>6</c:v>
                  </c:pt>
                  <c:pt idx="42">
                    <c:v>5</c:v>
                  </c:pt>
                  <c:pt idx="43">
                    <c:v>4</c:v>
                  </c:pt>
                  <c:pt idx="44">
                    <c:v>3</c:v>
                  </c:pt>
                  <c:pt idx="45">
                    <c:v>2</c:v>
                  </c:pt>
                  <c:pt idx="46">
                    <c:v>1</c:v>
                  </c:pt>
                </c:lvl>
              </c:multiLvlStrCache>
            </c:multiLvlStrRef>
          </c:cat>
          <c:val>
            <c:numRef>
              <c:f>'CUENTA PUBLICA'!$C$6:$C$52</c:f>
              <c:numCache>
                <c:formatCode>0.0</c:formatCode>
                <c:ptCount val="47"/>
                <c:pt idx="0">
                  <c:v>8.2857142857142918</c:v>
                </c:pt>
                <c:pt idx="1">
                  <c:v>8.5714285714285712</c:v>
                </c:pt>
                <c:pt idx="2">
                  <c:v>8.7142857142857135</c:v>
                </c:pt>
                <c:pt idx="3">
                  <c:v>9.25</c:v>
                </c:pt>
                <c:pt idx="4">
                  <c:v>9.25</c:v>
                </c:pt>
                <c:pt idx="5">
                  <c:v>9.25</c:v>
                </c:pt>
                <c:pt idx="6">
                  <c:v>9.2857142857142865</c:v>
                </c:pt>
                <c:pt idx="7">
                  <c:v>9.3750000000000018</c:v>
                </c:pt>
                <c:pt idx="8">
                  <c:v>9.4285714285714253</c:v>
                </c:pt>
                <c:pt idx="9">
                  <c:v>9.5</c:v>
                </c:pt>
                <c:pt idx="10">
                  <c:v>9.5</c:v>
                </c:pt>
                <c:pt idx="11">
                  <c:v>9.5714285714285712</c:v>
                </c:pt>
                <c:pt idx="12">
                  <c:v>9.625</c:v>
                </c:pt>
                <c:pt idx="13">
                  <c:v>9.6666666666666679</c:v>
                </c:pt>
                <c:pt idx="14">
                  <c:v>9.75</c:v>
                </c:pt>
                <c:pt idx="15">
                  <c:v>9.8750000000000018</c:v>
                </c:pt>
                <c:pt idx="16">
                  <c:v>9.8750000000000018</c:v>
                </c:pt>
                <c:pt idx="17">
                  <c:v>9.8750000000000018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C-468C-461B-9B10-D46725699C06}"/>
            </c:ext>
          </c:extLst>
        </c:ser>
        <c:dLbls/>
        <c:axId val="45343104"/>
        <c:axId val="45344640"/>
      </c:barChart>
      <c:catAx>
        <c:axId val="4534310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45344640"/>
        <c:crosses val="autoZero"/>
        <c:auto val="1"/>
        <c:lblAlgn val="ctr"/>
        <c:lblOffset val="100"/>
      </c:catAx>
      <c:valAx>
        <c:axId val="45344640"/>
        <c:scaling>
          <c:orientation val="minMax"/>
          <c:max val="1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n-U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453431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1.7865764533924279E-2"/>
          <c:y val="9.1419990698873216E-2"/>
          <c:w val="0.97161723796501498"/>
          <c:h val="0.65045124035368962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32-4504-A002-9AD8ABC6C486}"/>
              </c:ext>
            </c:extLst>
          </c:dPt>
          <c:dPt>
            <c:idx val="1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32-4504-A002-9AD8ABC6C486}"/>
              </c:ext>
            </c:extLst>
          </c:dPt>
          <c:dPt>
            <c:idx val="2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32-4504-A002-9AD8ABC6C486}"/>
              </c:ext>
            </c:extLst>
          </c:dPt>
          <c:dPt>
            <c:idx val="3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332-4504-A002-9AD8ABC6C486}"/>
              </c:ext>
            </c:extLst>
          </c:dPt>
          <c:dPt>
            <c:idx val="4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332-4504-A002-9AD8ABC6C486}"/>
              </c:ext>
            </c:extLst>
          </c:dPt>
          <c:dPt>
            <c:idx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332-4504-A002-9AD8ABC6C486}"/>
              </c:ext>
            </c:extLst>
          </c:dPt>
          <c:dPt>
            <c:idx val="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332-4504-A002-9AD8ABC6C486}"/>
              </c:ext>
            </c:extLst>
          </c:dPt>
          <c:dPt>
            <c:idx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332-4504-A002-9AD8ABC6C486}"/>
              </c:ext>
            </c:extLst>
          </c:dPt>
          <c:dPt>
            <c:idx val="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332-4504-A002-9AD8ABC6C486}"/>
              </c:ext>
            </c:extLst>
          </c:dPt>
          <c:dPt>
            <c:idx val="9"/>
            <c:spPr>
              <a:solidFill>
                <a:srgbClr val="FFC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332-4504-A002-9AD8ABC6C486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332-4504-A002-9AD8ABC6C486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332-4504-A002-9AD8ABC6C486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9332-4504-A002-9AD8ABC6C486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9332-4504-A002-9AD8ABC6C486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9332-4504-A002-9AD8ABC6C48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25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30"/>
              <c:layout>
                <c:manualLayout>
                  <c:x val="2.9940119760480145E-3"/>
                  <c:y val="1.48248381174370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653-4C31-827F-BA86E717B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8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'ARMONIZACION CONTABLE'!$A$6:$B$36</c:f>
              <c:multiLvlStrCache>
                <c:ptCount val="31"/>
                <c:lvl>
                  <c:pt idx="0">
                    <c:v>INDIVI</c:v>
                  </c:pt>
                  <c:pt idx="1">
                    <c:v>CESPE</c:v>
                  </c:pt>
                  <c:pt idx="2">
                    <c:v>CONALEP</c:v>
                  </c:pt>
                  <c:pt idx="3">
                    <c:v>CESPT</c:v>
                  </c:pt>
                  <c:pt idx="4">
                    <c:v>COBACH</c:v>
                  </c:pt>
                  <c:pt idx="5">
                    <c:v>ISESALUD</c:v>
                  </c:pt>
                  <c:pt idx="6">
                    <c:v>INMUJER</c:v>
                  </c:pt>
                  <c:pt idx="7">
                    <c:v>CECYTE</c:v>
                  </c:pt>
                  <c:pt idx="8">
                    <c:v>INDE</c:v>
                  </c:pt>
                  <c:pt idx="9">
                    <c:v>CESPTE</c:v>
                  </c:pt>
                  <c:pt idx="10">
                    <c:v>ADMICARGA</c:v>
                  </c:pt>
                  <c:pt idx="11">
                    <c:v>IPEBC</c:v>
                  </c:pt>
                  <c:pt idx="12">
                    <c:v>REPSS</c:v>
                  </c:pt>
                  <c:pt idx="13">
                    <c:v>DIF</c:v>
                  </c:pt>
                  <c:pt idx="14">
                    <c:v>ISEP</c:v>
                  </c:pt>
                  <c:pt idx="15">
                    <c:v>CESPM</c:v>
                  </c:pt>
                  <c:pt idx="16">
                    <c:v>INIFE</c:v>
                  </c:pt>
                  <c:pt idx="17">
                    <c:v>BAJA CENTER</c:v>
                  </c:pt>
                  <c:pt idx="18">
                    <c:v>UPBC</c:v>
                  </c:pt>
                  <c:pt idx="19">
                    <c:v>UTT</c:v>
                  </c:pt>
                  <c:pt idx="20">
                    <c:v>CAME</c:v>
                  </c:pt>
                  <c:pt idx="21">
                    <c:v>JUVENTUD BC</c:v>
                  </c:pt>
                  <c:pt idx="22">
                    <c:v>CEEBC</c:v>
                  </c:pt>
                  <c:pt idx="23">
                    <c:v>ISSSTECALI</c:v>
                  </c:pt>
                  <c:pt idx="24">
                    <c:v>FIARUM</c:v>
                  </c:pt>
                  <c:pt idx="25">
                    <c:v>COPLADE</c:v>
                  </c:pt>
                  <c:pt idx="26">
                    <c:v>UNEME</c:v>
                  </c:pt>
                  <c:pt idx="27">
                    <c:v>CEA</c:v>
                  </c:pt>
                  <c:pt idx="28">
                    <c:v>ICBC</c:v>
                  </c:pt>
                  <c:pt idx="29">
                    <c:v>JUEBC</c:v>
                  </c:pt>
                  <c:pt idx="30">
                    <c:v>SPF EJECUTIVO</c:v>
                  </c:pt>
                </c:lvl>
                <c:lvl>
                  <c:pt idx="0">
                    <c:v>31</c:v>
                  </c:pt>
                  <c:pt idx="1">
                    <c:v>30</c:v>
                  </c:pt>
                  <c:pt idx="2">
                    <c:v>29</c:v>
                  </c:pt>
                  <c:pt idx="3">
                    <c:v>28</c:v>
                  </c:pt>
                  <c:pt idx="4">
                    <c:v>27</c:v>
                  </c:pt>
                  <c:pt idx="5">
                    <c:v>26</c:v>
                  </c:pt>
                  <c:pt idx="6">
                    <c:v>25</c:v>
                  </c:pt>
                  <c:pt idx="7">
                    <c:v>24</c:v>
                  </c:pt>
                  <c:pt idx="8">
                    <c:v>23</c:v>
                  </c:pt>
                  <c:pt idx="9">
                    <c:v>22</c:v>
                  </c:pt>
                  <c:pt idx="10">
                    <c:v>21</c:v>
                  </c:pt>
                  <c:pt idx="11">
                    <c:v>20</c:v>
                  </c:pt>
                  <c:pt idx="12">
                    <c:v>19</c:v>
                  </c:pt>
                  <c:pt idx="13">
                    <c:v>18</c:v>
                  </c:pt>
                  <c:pt idx="14">
                    <c:v>17</c:v>
                  </c:pt>
                  <c:pt idx="15">
                    <c:v>16</c:v>
                  </c:pt>
                  <c:pt idx="16">
                    <c:v>15</c:v>
                  </c:pt>
                  <c:pt idx="17">
                    <c:v>14</c:v>
                  </c:pt>
                  <c:pt idx="18">
                    <c:v>13</c:v>
                  </c:pt>
                  <c:pt idx="19">
                    <c:v>12</c:v>
                  </c:pt>
                  <c:pt idx="20">
                    <c:v>11</c:v>
                  </c:pt>
                  <c:pt idx="21">
                    <c:v>10</c:v>
                  </c:pt>
                  <c:pt idx="22">
                    <c:v>9</c:v>
                  </c:pt>
                  <c:pt idx="23">
                    <c:v>8</c:v>
                  </c:pt>
                  <c:pt idx="24">
                    <c:v>7</c:v>
                  </c:pt>
                  <c:pt idx="25">
                    <c:v>6</c:v>
                  </c:pt>
                  <c:pt idx="26">
                    <c:v>5</c:v>
                  </c:pt>
                  <c:pt idx="27">
                    <c:v>4</c:v>
                  </c:pt>
                  <c:pt idx="28">
                    <c:v>3</c:v>
                  </c:pt>
                  <c:pt idx="29">
                    <c:v>2</c:v>
                  </c:pt>
                  <c:pt idx="30">
                    <c:v>1</c:v>
                  </c:pt>
                </c:lvl>
              </c:multiLvlStrCache>
            </c:multiLvlStrRef>
          </c:cat>
          <c:val>
            <c:numRef>
              <c:f>'ARMONIZACION CONTABLE'!$C$6:$C$36</c:f>
              <c:numCache>
                <c:formatCode>0.0</c:formatCode>
                <c:ptCount val="31"/>
                <c:pt idx="0">
                  <c:v>1.4049999999999998</c:v>
                </c:pt>
                <c:pt idx="1">
                  <c:v>2.8939999999999997</c:v>
                </c:pt>
                <c:pt idx="2">
                  <c:v>2.9159999999999995</c:v>
                </c:pt>
                <c:pt idx="3">
                  <c:v>4.75</c:v>
                </c:pt>
                <c:pt idx="4">
                  <c:v>5.577</c:v>
                </c:pt>
                <c:pt idx="5">
                  <c:v>6.0939999999999985</c:v>
                </c:pt>
                <c:pt idx="6">
                  <c:v>7.2210000000000001</c:v>
                </c:pt>
                <c:pt idx="7">
                  <c:v>7.2669999999999995</c:v>
                </c:pt>
                <c:pt idx="8">
                  <c:v>7.343</c:v>
                </c:pt>
                <c:pt idx="9">
                  <c:v>7.516</c:v>
                </c:pt>
                <c:pt idx="10">
                  <c:v>7.5449999999999982</c:v>
                </c:pt>
                <c:pt idx="11">
                  <c:v>7.8969999999999985</c:v>
                </c:pt>
                <c:pt idx="12">
                  <c:v>7.94</c:v>
                </c:pt>
                <c:pt idx="13">
                  <c:v>8.1140000000000008</c:v>
                </c:pt>
                <c:pt idx="14">
                  <c:v>8.4290000000000003</c:v>
                </c:pt>
                <c:pt idx="15">
                  <c:v>8.4610000000000003</c:v>
                </c:pt>
                <c:pt idx="16">
                  <c:v>8.593</c:v>
                </c:pt>
                <c:pt idx="17">
                  <c:v>8.75</c:v>
                </c:pt>
                <c:pt idx="18">
                  <c:v>8.7640000000000011</c:v>
                </c:pt>
                <c:pt idx="19">
                  <c:v>8.7680000000000025</c:v>
                </c:pt>
                <c:pt idx="20">
                  <c:v>8.8340000000000014</c:v>
                </c:pt>
                <c:pt idx="21">
                  <c:v>8.8680000000000003</c:v>
                </c:pt>
                <c:pt idx="22">
                  <c:v>8.8760000000000048</c:v>
                </c:pt>
                <c:pt idx="23">
                  <c:v>8.8880000000000035</c:v>
                </c:pt>
                <c:pt idx="24">
                  <c:v>8.892000000000003</c:v>
                </c:pt>
                <c:pt idx="25">
                  <c:v>9.177999999999999</c:v>
                </c:pt>
                <c:pt idx="26">
                  <c:v>9.25</c:v>
                </c:pt>
                <c:pt idx="27">
                  <c:v>9.423</c:v>
                </c:pt>
                <c:pt idx="28">
                  <c:v>9.5610000000000035</c:v>
                </c:pt>
                <c:pt idx="29">
                  <c:v>9.57</c:v>
                </c:pt>
                <c:pt idx="30">
                  <c:v>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8-9332-4504-A002-9AD8ABC6C486}"/>
            </c:ext>
          </c:extLst>
        </c:ser>
        <c:dLbls/>
        <c:axId val="47973504"/>
        <c:axId val="47975040"/>
      </c:barChart>
      <c:catAx>
        <c:axId val="4797350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/>
            </a:pPr>
            <a:endParaRPr lang="es-ES"/>
          </a:p>
        </c:txPr>
        <c:crossAx val="47975040"/>
        <c:crosses val="autoZero"/>
        <c:auto val="1"/>
        <c:lblAlgn val="ctr"/>
        <c:lblOffset val="100"/>
      </c:catAx>
      <c:valAx>
        <c:axId val="47975040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7973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s-ES"/>
    </a:p>
  </c:txPr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4.6117405448796091E-2"/>
          <c:y val="1.182096469496699E-2"/>
          <c:w val="0.93568905602648988"/>
          <c:h val="0.71316623930869705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dPt>
            <c:idx val="4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A210-414B-85E1-D8782B73231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24"/>
              <c:layout>
                <c:manualLayout>
                  <c:x val="-2.9239762715872054E-3"/>
                  <c:y val="-2.442295011160519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AF0-4233-99E9-6CDFF4B60DEC}"/>
                </c:ext>
              </c:extLst>
            </c:dLbl>
            <c:dLbl>
              <c:idx val="34"/>
              <c:layout>
                <c:manualLayout>
                  <c:x val="-1.4619680083995416E-3"/>
                  <c:y val="-1.015299865296849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F0-4233-99E9-6CDFF4B60DEC}"/>
                </c:ext>
              </c:extLst>
            </c:dLbl>
            <c:dLbl>
              <c:idx val="4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44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8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'MARCO NORMATIVO'!$A$6:$B$50</c:f>
              <c:multiLvlStrCache>
                <c:ptCount val="45"/>
                <c:lvl>
                  <c:pt idx="0">
                    <c:v>INMUJER</c:v>
                  </c:pt>
                  <c:pt idx="1">
                    <c:v>CAME</c:v>
                  </c:pt>
                  <c:pt idx="2">
                    <c:v>CEEBC</c:v>
                  </c:pt>
                  <c:pt idx="3">
                    <c:v>UTT</c:v>
                  </c:pt>
                  <c:pt idx="4">
                    <c:v>STPS</c:v>
                  </c:pt>
                  <c:pt idx="5">
                    <c:v>ADMICARGA</c:v>
                  </c:pt>
                  <c:pt idx="6">
                    <c:v>CESPE</c:v>
                  </c:pt>
                  <c:pt idx="7">
                    <c:v>CESPT</c:v>
                  </c:pt>
                  <c:pt idx="8">
                    <c:v>CESPTE</c:v>
                  </c:pt>
                  <c:pt idx="9">
                    <c:v>CONALEP</c:v>
                  </c:pt>
                  <c:pt idx="10">
                    <c:v>ICBC</c:v>
                  </c:pt>
                  <c:pt idx="11">
                    <c:v>INJUVEN</c:v>
                  </c:pt>
                  <c:pt idx="12">
                    <c:v>ISEP</c:v>
                  </c:pt>
                  <c:pt idx="13">
                    <c:v>ISESALUD</c:v>
                  </c:pt>
                  <c:pt idx="14">
                    <c:v>SPF</c:v>
                  </c:pt>
                  <c:pt idx="15">
                    <c:v>UNEME</c:v>
                  </c:pt>
                  <c:pt idx="16">
                    <c:v>UPBC</c:v>
                  </c:pt>
                  <c:pt idx="17">
                    <c:v>CEA</c:v>
                  </c:pt>
                  <c:pt idx="18">
                    <c:v>FIARUM</c:v>
                  </c:pt>
                  <c:pt idx="19">
                    <c:v>PGJE</c:v>
                  </c:pt>
                  <c:pt idx="20">
                    <c:v>RPPC</c:v>
                  </c:pt>
                  <c:pt idx="21">
                    <c:v>SEBS</c:v>
                  </c:pt>
                  <c:pt idx="22">
                    <c:v>CCM</c:v>
                  </c:pt>
                  <c:pt idx="23">
                    <c:v>INIFE</c:v>
                  </c:pt>
                  <c:pt idx="24">
                    <c:v>CECYTE</c:v>
                  </c:pt>
                  <c:pt idx="25">
                    <c:v>CESPM</c:v>
                  </c:pt>
                  <c:pt idx="26">
                    <c:v>INDIVI</c:v>
                  </c:pt>
                  <c:pt idx="27">
                    <c:v>REPSS</c:v>
                  </c:pt>
                  <c:pt idx="28">
                    <c:v>SEFOA</c:v>
                  </c:pt>
                  <c:pt idx="29">
                    <c:v>SEPESCA</c:v>
                  </c:pt>
                  <c:pt idx="30">
                    <c:v>SGG</c:v>
                  </c:pt>
                  <c:pt idx="31">
                    <c:v>SIDUE</c:v>
                  </c:pt>
                  <c:pt idx="32">
                    <c:v>SSP</c:v>
                  </c:pt>
                  <c:pt idx="33">
                    <c:v>COBACH</c:v>
                  </c:pt>
                  <c:pt idx="34">
                    <c:v>INDE</c:v>
                  </c:pt>
                  <c:pt idx="35">
                    <c:v>IPEBC</c:v>
                  </c:pt>
                  <c:pt idx="36">
                    <c:v>ISSSTECALI</c:v>
                  </c:pt>
                  <c:pt idx="37">
                    <c:v>SECTURE</c:v>
                  </c:pt>
                  <c:pt idx="38">
                    <c:v>SEDECO</c:v>
                  </c:pt>
                  <c:pt idx="39">
                    <c:v>SEDESOE</c:v>
                  </c:pt>
                  <c:pt idx="40">
                    <c:v>SPA</c:v>
                  </c:pt>
                  <c:pt idx="41">
                    <c:v>SCTG</c:v>
                  </c:pt>
                  <c:pt idx="42">
                    <c:v>COPLADE</c:v>
                  </c:pt>
                  <c:pt idx="43">
                    <c:v>JUEBC</c:v>
                  </c:pt>
                  <c:pt idx="44">
                    <c:v>OMG</c:v>
                  </c:pt>
                </c:lvl>
                <c:lvl>
                  <c:pt idx="0">
                    <c:v>45</c:v>
                  </c:pt>
                  <c:pt idx="1">
                    <c:v>44</c:v>
                  </c:pt>
                  <c:pt idx="2">
                    <c:v>43</c:v>
                  </c:pt>
                  <c:pt idx="3">
                    <c:v>42</c:v>
                  </c:pt>
                  <c:pt idx="4">
                    <c:v>41</c:v>
                  </c:pt>
                  <c:pt idx="5">
                    <c:v>40</c:v>
                  </c:pt>
                  <c:pt idx="6">
                    <c:v>39</c:v>
                  </c:pt>
                  <c:pt idx="7">
                    <c:v>38</c:v>
                  </c:pt>
                  <c:pt idx="8">
                    <c:v>37</c:v>
                  </c:pt>
                  <c:pt idx="9">
                    <c:v>36</c:v>
                  </c:pt>
                  <c:pt idx="10">
                    <c:v>35</c:v>
                  </c:pt>
                  <c:pt idx="11">
                    <c:v>34</c:v>
                  </c:pt>
                  <c:pt idx="12">
                    <c:v>33</c:v>
                  </c:pt>
                  <c:pt idx="13">
                    <c:v>32</c:v>
                  </c:pt>
                  <c:pt idx="14">
                    <c:v>31</c:v>
                  </c:pt>
                  <c:pt idx="15">
                    <c:v>30</c:v>
                  </c:pt>
                  <c:pt idx="16">
                    <c:v>29</c:v>
                  </c:pt>
                  <c:pt idx="17">
                    <c:v>28</c:v>
                  </c:pt>
                  <c:pt idx="18">
                    <c:v>27</c:v>
                  </c:pt>
                  <c:pt idx="19">
                    <c:v>26</c:v>
                  </c:pt>
                  <c:pt idx="20">
                    <c:v>25</c:v>
                  </c:pt>
                  <c:pt idx="21">
                    <c:v>24</c:v>
                  </c:pt>
                  <c:pt idx="22">
                    <c:v>23</c:v>
                  </c:pt>
                  <c:pt idx="23">
                    <c:v>22</c:v>
                  </c:pt>
                  <c:pt idx="24">
                    <c:v>21</c:v>
                  </c:pt>
                  <c:pt idx="25">
                    <c:v>20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'MARCO NORMATIVO'!$C$6:$C$50</c:f>
              <c:numCache>
                <c:formatCode>0.0</c:formatCode>
                <c:ptCount val="45"/>
                <c:pt idx="0">
                  <c:v>0.5</c:v>
                </c:pt>
                <c:pt idx="1">
                  <c:v>1.75</c:v>
                </c:pt>
                <c:pt idx="2">
                  <c:v>2</c:v>
                </c:pt>
                <c:pt idx="3">
                  <c:v>2</c:v>
                </c:pt>
                <c:pt idx="4">
                  <c:v>2.25</c:v>
                </c:pt>
                <c:pt idx="5">
                  <c:v>2.5</c:v>
                </c:pt>
                <c:pt idx="6">
                  <c:v>2.5</c:v>
                </c:pt>
                <c:pt idx="7">
                  <c:v>2.5</c:v>
                </c:pt>
                <c:pt idx="8">
                  <c:v>2.5</c:v>
                </c:pt>
                <c:pt idx="9">
                  <c:v>2.5</c:v>
                </c:pt>
                <c:pt idx="10">
                  <c:v>2.5</c:v>
                </c:pt>
                <c:pt idx="11">
                  <c:v>2.5</c:v>
                </c:pt>
                <c:pt idx="12">
                  <c:v>2.5</c:v>
                </c:pt>
                <c:pt idx="13">
                  <c:v>2.5</c:v>
                </c:pt>
                <c:pt idx="14">
                  <c:v>2.5</c:v>
                </c:pt>
                <c:pt idx="15">
                  <c:v>2.5</c:v>
                </c:pt>
                <c:pt idx="16">
                  <c:v>2.5</c:v>
                </c:pt>
                <c:pt idx="17">
                  <c:v>2.6666666666666665</c:v>
                </c:pt>
                <c:pt idx="18">
                  <c:v>2.75</c:v>
                </c:pt>
                <c:pt idx="19">
                  <c:v>2.75</c:v>
                </c:pt>
                <c:pt idx="20">
                  <c:v>2.75</c:v>
                </c:pt>
                <c:pt idx="21">
                  <c:v>2.75</c:v>
                </c:pt>
                <c:pt idx="22">
                  <c:v>3</c:v>
                </c:pt>
                <c:pt idx="23">
                  <c:v>3.3333333333333335</c:v>
                </c:pt>
                <c:pt idx="24">
                  <c:v>3.5</c:v>
                </c:pt>
                <c:pt idx="25">
                  <c:v>3.5</c:v>
                </c:pt>
                <c:pt idx="26">
                  <c:v>3.5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3.5</c:v>
                </c:pt>
                <c:pt idx="31">
                  <c:v>3.5</c:v>
                </c:pt>
                <c:pt idx="32">
                  <c:v>3.5</c:v>
                </c:pt>
                <c:pt idx="33">
                  <c:v>3.75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4.5</c:v>
                </c:pt>
                <c:pt idx="42">
                  <c:v>4.666666666666667</c:v>
                </c:pt>
                <c:pt idx="43">
                  <c:v>5.5</c:v>
                </c:pt>
                <c:pt idx="44">
                  <c:v>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A210-414B-85E1-D8782B73231D}"/>
            </c:ext>
          </c:extLst>
        </c:ser>
        <c:dLbls/>
        <c:axId val="43962752"/>
        <c:axId val="43964288"/>
      </c:barChart>
      <c:catAx>
        <c:axId val="4396275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1100"/>
            </a:pPr>
            <a:endParaRPr lang="es-ES"/>
          </a:p>
        </c:txPr>
        <c:crossAx val="43964288"/>
        <c:crosses val="autoZero"/>
        <c:auto val="1"/>
        <c:lblAlgn val="ctr"/>
        <c:lblOffset val="100"/>
      </c:catAx>
      <c:valAx>
        <c:axId val="43964288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39627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1.0514762015242544E-2"/>
          <c:y val="5.308819407282829E-2"/>
          <c:w val="0.97704870646371744"/>
          <c:h val="0.7146082103814694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73-48BE-8455-A8A6066EA6B2}"/>
              </c:ext>
            </c:extLst>
          </c:dPt>
          <c:dPt>
            <c:idx val="1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73-48BE-8455-A8A6066EA6B2}"/>
              </c:ext>
            </c:extLst>
          </c:dPt>
          <c:dPt>
            <c:idx val="2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A73-48BE-8455-A8A6066EA6B2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A73-48BE-8455-A8A6066EA6B2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A73-48BE-8455-A8A6066EA6B2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A73-48BE-8455-A8A6066EA6B2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A73-48BE-8455-A8A6066EA6B2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EA73-48BE-8455-A8A6066EA6B2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EA73-48BE-8455-A8A6066EA6B2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EA73-48BE-8455-A8A6066EA6B2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EA73-48BE-8455-A8A6066EA6B2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EA73-48BE-8455-A8A6066EA6B2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EA73-48BE-8455-A8A6066EA6B2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EA73-48BE-8455-A8A6066EA6B2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EA73-48BE-8455-A8A6066EA6B2}"/>
              </c:ext>
            </c:extLst>
          </c:dPt>
          <c:dPt>
            <c:idx val="1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EA73-48BE-8455-A8A6066EA6B2}"/>
              </c:ext>
            </c:extLst>
          </c:dPt>
          <c:dPt>
            <c:idx val="1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EA73-48BE-8455-A8A6066EA6B2}"/>
              </c:ext>
            </c:extLst>
          </c:dPt>
          <c:dPt>
            <c:idx val="1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EA73-48BE-8455-A8A6066EA6B2}"/>
              </c:ext>
            </c:extLst>
          </c:dPt>
          <c:dPt>
            <c:idx val="1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EA73-48BE-8455-A8A6066EA6B2}"/>
              </c:ext>
            </c:extLst>
          </c:dPt>
          <c:dPt>
            <c:idx val="1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EA73-48BE-8455-A8A6066EA6B2}"/>
              </c:ext>
            </c:extLst>
          </c:dPt>
          <c:dPt>
            <c:idx val="2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EA73-48BE-8455-A8A6066EA6B2}"/>
              </c:ext>
            </c:extLst>
          </c:dPt>
          <c:dPt>
            <c:idx val="2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EA73-48BE-8455-A8A6066EA6B2}"/>
              </c:ext>
            </c:extLst>
          </c:dPt>
          <c:dPt>
            <c:idx val="2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EA73-48BE-8455-A8A6066EA6B2}"/>
              </c:ext>
            </c:extLst>
          </c:dPt>
          <c:dPt>
            <c:idx val="2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EA73-48BE-8455-A8A6066EA6B2}"/>
              </c:ext>
            </c:extLst>
          </c:dPt>
          <c:dPt>
            <c:idx val="2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EA73-48BE-8455-A8A6066EA6B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</c:dLbl>
            <c:dLbl>
              <c:idx val="25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</c:dLbl>
            <c:dLbl>
              <c:idx val="3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</c:dLbl>
            <c:dLbl>
              <c:idx val="44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7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'CONTROL INTERNO'!$A$6:$B$50</c:f>
              <c:multiLvlStrCache>
                <c:ptCount val="45"/>
                <c:lvl>
                  <c:pt idx="0">
                    <c:v>UNEME</c:v>
                  </c:pt>
                  <c:pt idx="1">
                    <c:v>INDIVI</c:v>
                  </c:pt>
                  <c:pt idx="2">
                    <c:v>UPBC</c:v>
                  </c:pt>
                  <c:pt idx="3">
                    <c:v>CESPM</c:v>
                  </c:pt>
                  <c:pt idx="4">
                    <c:v>CESPE</c:v>
                  </c:pt>
                  <c:pt idx="5">
                    <c:v>SEPESCA</c:v>
                  </c:pt>
                  <c:pt idx="6">
                    <c:v>SEFOA</c:v>
                  </c:pt>
                  <c:pt idx="7">
                    <c:v>CONALEP</c:v>
                  </c:pt>
                  <c:pt idx="8">
                    <c:v>CEA</c:v>
                  </c:pt>
                  <c:pt idx="9">
                    <c:v>SIDUE</c:v>
                  </c:pt>
                  <c:pt idx="10">
                    <c:v>ISEP</c:v>
                  </c:pt>
                  <c:pt idx="11">
                    <c:v>REPSS</c:v>
                  </c:pt>
                  <c:pt idx="12">
                    <c:v>IPEBC</c:v>
                  </c:pt>
                  <c:pt idx="13">
                    <c:v>SPA</c:v>
                  </c:pt>
                  <c:pt idx="14">
                    <c:v>ISSSTECALI</c:v>
                  </c:pt>
                  <c:pt idx="15">
                    <c:v>INJUVEN</c:v>
                  </c:pt>
                  <c:pt idx="16">
                    <c:v>STYPS</c:v>
                  </c:pt>
                  <c:pt idx="17">
                    <c:v>SPF</c:v>
                  </c:pt>
                  <c:pt idx="18">
                    <c:v>CECYTE</c:v>
                  </c:pt>
                  <c:pt idx="19">
                    <c:v>INIFE</c:v>
                  </c:pt>
                  <c:pt idx="20">
                    <c:v>SCTG</c:v>
                  </c:pt>
                  <c:pt idx="21">
                    <c:v>INMUJER</c:v>
                  </c:pt>
                  <c:pt idx="22">
                    <c:v>ADMICARGA</c:v>
                  </c:pt>
                  <c:pt idx="23">
                    <c:v>ISESALUD</c:v>
                  </c:pt>
                  <c:pt idx="24">
                    <c:v>DIF</c:v>
                  </c:pt>
                  <c:pt idx="25">
                    <c:v>SEDECO</c:v>
                  </c:pt>
                  <c:pt idx="26">
                    <c:v>ICBC</c:v>
                  </c:pt>
                  <c:pt idx="27">
                    <c:v>INDE</c:v>
                  </c:pt>
                  <c:pt idx="28">
                    <c:v>CESPT</c:v>
                  </c:pt>
                  <c:pt idx="29">
                    <c:v>SSP</c:v>
                  </c:pt>
                  <c:pt idx="30">
                    <c:v>COPLADE</c:v>
                  </c:pt>
                  <c:pt idx="31">
                    <c:v>SEDESOE</c:v>
                  </c:pt>
                  <c:pt idx="32">
                    <c:v>SGG</c:v>
                  </c:pt>
                  <c:pt idx="33">
                    <c:v>RPPC</c:v>
                  </c:pt>
                  <c:pt idx="34">
                    <c:v>JUEBC</c:v>
                  </c:pt>
                  <c:pt idx="35">
                    <c:v>CEEBC</c:v>
                  </c:pt>
                  <c:pt idx="36">
                    <c:v>COBACH</c:v>
                  </c:pt>
                  <c:pt idx="37">
                    <c:v>PGJE</c:v>
                  </c:pt>
                  <c:pt idx="38">
                    <c:v>OMG</c:v>
                  </c:pt>
                  <c:pt idx="39">
                    <c:v>CMC</c:v>
                  </c:pt>
                  <c:pt idx="40">
                    <c:v>UTT</c:v>
                  </c:pt>
                  <c:pt idx="41">
                    <c:v>CESPTE</c:v>
                  </c:pt>
                  <c:pt idx="42">
                    <c:v>CAME</c:v>
                  </c:pt>
                  <c:pt idx="43">
                    <c:v>FIARUM</c:v>
                  </c:pt>
                  <c:pt idx="44">
                    <c:v>SECTURE</c:v>
                  </c:pt>
                </c:lvl>
                <c:lvl>
                  <c:pt idx="0">
                    <c:v>45</c:v>
                  </c:pt>
                  <c:pt idx="1">
                    <c:v>44</c:v>
                  </c:pt>
                  <c:pt idx="2">
                    <c:v>43</c:v>
                  </c:pt>
                  <c:pt idx="3">
                    <c:v>42</c:v>
                  </c:pt>
                  <c:pt idx="4">
                    <c:v>41</c:v>
                  </c:pt>
                  <c:pt idx="5">
                    <c:v>40</c:v>
                  </c:pt>
                  <c:pt idx="6">
                    <c:v>39</c:v>
                  </c:pt>
                  <c:pt idx="7">
                    <c:v>38</c:v>
                  </c:pt>
                  <c:pt idx="8">
                    <c:v>37</c:v>
                  </c:pt>
                  <c:pt idx="9">
                    <c:v>36</c:v>
                  </c:pt>
                  <c:pt idx="10">
                    <c:v>35</c:v>
                  </c:pt>
                  <c:pt idx="11">
                    <c:v>34</c:v>
                  </c:pt>
                  <c:pt idx="12">
                    <c:v>33</c:v>
                  </c:pt>
                  <c:pt idx="13">
                    <c:v>32</c:v>
                  </c:pt>
                  <c:pt idx="14">
                    <c:v>31</c:v>
                  </c:pt>
                  <c:pt idx="15">
                    <c:v>30</c:v>
                  </c:pt>
                  <c:pt idx="16">
                    <c:v>29</c:v>
                  </c:pt>
                  <c:pt idx="17">
                    <c:v>28</c:v>
                  </c:pt>
                  <c:pt idx="18">
                    <c:v>27</c:v>
                  </c:pt>
                  <c:pt idx="19">
                    <c:v>26</c:v>
                  </c:pt>
                  <c:pt idx="20">
                    <c:v>25</c:v>
                  </c:pt>
                  <c:pt idx="21">
                    <c:v>24</c:v>
                  </c:pt>
                  <c:pt idx="22">
                    <c:v>23</c:v>
                  </c:pt>
                  <c:pt idx="23">
                    <c:v>22</c:v>
                  </c:pt>
                  <c:pt idx="24">
                    <c:v>21</c:v>
                  </c:pt>
                  <c:pt idx="25">
                    <c:v>20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'CONTROL INTERNO'!$C$6:$C$50</c:f>
              <c:numCache>
                <c:formatCode>0.0</c:formatCode>
                <c:ptCount val="45"/>
                <c:pt idx="0">
                  <c:v>5.3599999999999985</c:v>
                </c:pt>
                <c:pt idx="1">
                  <c:v>5.5600000000000005</c:v>
                </c:pt>
                <c:pt idx="2">
                  <c:v>5.767999999999998</c:v>
                </c:pt>
                <c:pt idx="3">
                  <c:v>6.1319999999999997</c:v>
                </c:pt>
                <c:pt idx="4">
                  <c:v>6.1390000000000002</c:v>
                </c:pt>
                <c:pt idx="5">
                  <c:v>6.3</c:v>
                </c:pt>
                <c:pt idx="6">
                  <c:v>6.4680000000000009</c:v>
                </c:pt>
                <c:pt idx="7">
                  <c:v>6.5060000000000002</c:v>
                </c:pt>
                <c:pt idx="8">
                  <c:v>6.5069999999999997</c:v>
                </c:pt>
                <c:pt idx="9">
                  <c:v>6.5649999999999986</c:v>
                </c:pt>
                <c:pt idx="10">
                  <c:v>6.5909999999999975</c:v>
                </c:pt>
                <c:pt idx="11">
                  <c:v>6.6890000000000001</c:v>
                </c:pt>
                <c:pt idx="12">
                  <c:v>6.7219999999999995</c:v>
                </c:pt>
                <c:pt idx="13">
                  <c:v>6.742</c:v>
                </c:pt>
                <c:pt idx="14">
                  <c:v>6.7590000000000003</c:v>
                </c:pt>
                <c:pt idx="15">
                  <c:v>6.8</c:v>
                </c:pt>
                <c:pt idx="16">
                  <c:v>6.9510000000000014</c:v>
                </c:pt>
                <c:pt idx="17">
                  <c:v>7.110999999999998</c:v>
                </c:pt>
                <c:pt idx="18">
                  <c:v>7.1259999999999977</c:v>
                </c:pt>
                <c:pt idx="19">
                  <c:v>7.1360000000000001</c:v>
                </c:pt>
                <c:pt idx="20">
                  <c:v>7.1489999999999974</c:v>
                </c:pt>
                <c:pt idx="21">
                  <c:v>7.1629999999999967</c:v>
                </c:pt>
                <c:pt idx="22">
                  <c:v>7.1839999999999984</c:v>
                </c:pt>
                <c:pt idx="23">
                  <c:v>7.195999999999998</c:v>
                </c:pt>
                <c:pt idx="24">
                  <c:v>7.2159999999999975</c:v>
                </c:pt>
                <c:pt idx="25">
                  <c:v>7.2989999999999995</c:v>
                </c:pt>
                <c:pt idx="26">
                  <c:v>7.3159999999999981</c:v>
                </c:pt>
                <c:pt idx="27">
                  <c:v>7.5090000000000003</c:v>
                </c:pt>
                <c:pt idx="28">
                  <c:v>7.56</c:v>
                </c:pt>
                <c:pt idx="29">
                  <c:v>7.6549999999999967</c:v>
                </c:pt>
                <c:pt idx="30">
                  <c:v>7.7379999999999995</c:v>
                </c:pt>
                <c:pt idx="31">
                  <c:v>7.7650000000000006</c:v>
                </c:pt>
                <c:pt idx="32">
                  <c:v>7.7969999999999997</c:v>
                </c:pt>
                <c:pt idx="33">
                  <c:v>8.1150000000000002</c:v>
                </c:pt>
                <c:pt idx="34">
                  <c:v>8.1720000000000006</c:v>
                </c:pt>
                <c:pt idx="35">
                  <c:v>8.2989999999999995</c:v>
                </c:pt>
                <c:pt idx="36">
                  <c:v>8.3130000000000024</c:v>
                </c:pt>
                <c:pt idx="37">
                  <c:v>8.355000000000004</c:v>
                </c:pt>
                <c:pt idx="38">
                  <c:v>8.3680000000000003</c:v>
                </c:pt>
                <c:pt idx="39">
                  <c:v>8.548</c:v>
                </c:pt>
                <c:pt idx="40">
                  <c:v>8.6150000000000002</c:v>
                </c:pt>
                <c:pt idx="41">
                  <c:v>8.6150000000000002</c:v>
                </c:pt>
                <c:pt idx="42">
                  <c:v>8.6510000000000016</c:v>
                </c:pt>
                <c:pt idx="43">
                  <c:v>8.985000000000003</c:v>
                </c:pt>
                <c:pt idx="44">
                  <c:v>9.1030000000000015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2-EA73-48BE-8455-A8A6066EA6B2}"/>
            </c:ext>
          </c:extLst>
        </c:ser>
        <c:dLbls/>
        <c:axId val="45633536"/>
        <c:axId val="45635072"/>
      </c:barChart>
      <c:catAx>
        <c:axId val="45633536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45635072"/>
        <c:crosses val="autoZero"/>
        <c:auto val="1"/>
        <c:lblAlgn val="ctr"/>
        <c:lblOffset val="100"/>
      </c:catAx>
      <c:valAx>
        <c:axId val="45635072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5633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8575"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5.2296827835256382E-2"/>
          <c:y val="9.1279003158566421E-2"/>
          <c:w val="0.93568905602648966"/>
          <c:h val="0.6900323823238642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137-41D3-989B-E36B4FD57CD6}"/>
              </c:ext>
            </c:extLst>
          </c:dPt>
          <c:dPt>
            <c:idx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01-F137-41D3-989B-E36B4FD57CD6}"/>
              </c:ext>
            </c:extLst>
          </c:dPt>
          <c:dPt>
            <c:idx val="2"/>
            <c:extLst xmlns:c16r2="http://schemas.microsoft.com/office/drawing/2015/06/chart">
              <c:ext xmlns:c16="http://schemas.microsoft.com/office/drawing/2014/chart" uri="{C3380CC4-5D6E-409C-BE32-E72D297353CC}">
                <c16:uniqueId val="{00000002-F137-41D3-989B-E36B4FD57CD6}"/>
              </c:ext>
            </c:extLst>
          </c:dPt>
          <c:dPt>
            <c:idx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3-F137-41D3-989B-E36B4FD57CD6}"/>
              </c:ext>
            </c:extLst>
          </c:dPt>
          <c:dPt>
            <c:idx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04-F137-41D3-989B-E36B4FD57CD6}"/>
              </c:ext>
            </c:extLst>
          </c:dPt>
          <c:dPt>
            <c:idx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05-F137-41D3-989B-E36B4FD57CD6}"/>
              </c:ext>
            </c:extLst>
          </c:dPt>
          <c:dPt>
            <c:idx val="6"/>
            <c:extLst xmlns:c16r2="http://schemas.microsoft.com/office/drawing/2015/06/chart">
              <c:ext xmlns:c16="http://schemas.microsoft.com/office/drawing/2014/chart" uri="{C3380CC4-5D6E-409C-BE32-E72D297353CC}">
                <c16:uniqueId val="{00000006-F137-41D3-989B-E36B4FD57CD6}"/>
              </c:ext>
            </c:extLst>
          </c:dPt>
          <c:dPt>
            <c:idx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07-F137-41D3-989B-E36B4FD57CD6}"/>
              </c:ext>
            </c:extLst>
          </c:dPt>
          <c:dPt>
            <c:idx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08-F137-41D3-989B-E36B4FD57CD6}"/>
              </c:ext>
            </c:extLst>
          </c:dPt>
          <c:dPt>
            <c:idx val="9"/>
            <c:extLst xmlns:c16r2="http://schemas.microsoft.com/office/drawing/2015/06/chart">
              <c:ext xmlns:c16="http://schemas.microsoft.com/office/drawing/2014/chart" uri="{C3380CC4-5D6E-409C-BE32-E72D297353CC}">
                <c16:uniqueId val="{00000009-F137-41D3-989B-E36B4FD57CD6}"/>
              </c:ext>
            </c:extLst>
          </c:dPt>
          <c:dPt>
            <c:idx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0A-F137-41D3-989B-E36B4FD57CD6}"/>
              </c:ext>
            </c:extLst>
          </c:dPt>
          <c:dPt>
            <c:idx val="11"/>
            <c:extLst xmlns:c16r2="http://schemas.microsoft.com/office/drawing/2015/06/chart">
              <c:ext xmlns:c16="http://schemas.microsoft.com/office/drawing/2014/chart" uri="{C3380CC4-5D6E-409C-BE32-E72D297353CC}">
                <c16:uniqueId val="{0000000B-F137-41D3-989B-E36B4FD57CD6}"/>
              </c:ext>
            </c:extLst>
          </c:dPt>
          <c:dPt>
            <c:idx val="12"/>
            <c:extLst xmlns:c16r2="http://schemas.microsoft.com/office/drawing/2015/06/chart">
              <c:ext xmlns:c16="http://schemas.microsoft.com/office/drawing/2014/chart" uri="{C3380CC4-5D6E-409C-BE32-E72D297353CC}">
                <c16:uniqueId val="{0000000C-F137-41D3-989B-E36B4FD57CD6}"/>
              </c:ext>
            </c:extLst>
          </c:dPt>
          <c:dPt>
            <c:idx val="13"/>
            <c:extLst xmlns:c16r2="http://schemas.microsoft.com/office/drawing/2015/06/chart">
              <c:ext xmlns:c16="http://schemas.microsoft.com/office/drawing/2014/chart" uri="{C3380CC4-5D6E-409C-BE32-E72D297353CC}">
                <c16:uniqueId val="{0000000D-F137-41D3-989B-E36B4FD57CD6}"/>
              </c:ext>
            </c:extLst>
          </c:dPt>
          <c:dPt>
            <c:idx val="14"/>
            <c:extLst xmlns:c16r2="http://schemas.microsoft.com/office/drawing/2015/06/chart">
              <c:ext xmlns:c16="http://schemas.microsoft.com/office/drawing/2014/chart" uri="{C3380CC4-5D6E-409C-BE32-E72D297353CC}">
                <c16:uniqueId val="{0000000E-F137-41D3-989B-E36B4FD57CD6}"/>
              </c:ext>
            </c:extLst>
          </c:dPt>
          <c:dPt>
            <c:idx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0F-F137-41D3-989B-E36B4FD57CD6}"/>
              </c:ext>
            </c:extLst>
          </c:dPt>
          <c:dPt>
            <c:idx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10-F137-41D3-989B-E36B4FD57CD6}"/>
              </c:ext>
            </c:extLst>
          </c:dPt>
          <c:dPt>
            <c:idx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11-F137-41D3-989B-E36B4FD57CD6}"/>
              </c:ext>
            </c:extLst>
          </c:dPt>
          <c:dPt>
            <c:idx val="18"/>
            <c:extLst xmlns:c16r2="http://schemas.microsoft.com/office/drawing/2015/06/chart">
              <c:ext xmlns:c16="http://schemas.microsoft.com/office/drawing/2014/chart" uri="{C3380CC4-5D6E-409C-BE32-E72D297353CC}">
                <c16:uniqueId val="{00000012-F137-41D3-989B-E36B4FD57CD6}"/>
              </c:ext>
            </c:extLst>
          </c:dPt>
          <c:dPt>
            <c:idx val="19"/>
            <c:extLst xmlns:c16r2="http://schemas.microsoft.com/office/drawing/2015/06/chart">
              <c:ext xmlns:c16="http://schemas.microsoft.com/office/drawing/2014/chart" uri="{C3380CC4-5D6E-409C-BE32-E72D297353CC}">
                <c16:uniqueId val="{00000013-F137-41D3-989B-E36B4FD57CD6}"/>
              </c:ext>
            </c:extLst>
          </c:dPt>
          <c:dPt>
            <c:idx val="20"/>
            <c:extLst xmlns:c16r2="http://schemas.microsoft.com/office/drawing/2015/06/chart">
              <c:ext xmlns:c16="http://schemas.microsoft.com/office/drawing/2014/chart" uri="{C3380CC4-5D6E-409C-BE32-E72D297353CC}">
                <c16:uniqueId val="{00000014-F137-41D3-989B-E36B4FD57CD6}"/>
              </c:ext>
            </c:extLst>
          </c:dPt>
          <c:dPt>
            <c:idx val="21"/>
            <c:extLst xmlns:c16r2="http://schemas.microsoft.com/office/drawing/2015/06/chart">
              <c:ext xmlns:c16="http://schemas.microsoft.com/office/drawing/2014/chart" uri="{C3380CC4-5D6E-409C-BE32-E72D297353CC}">
                <c16:uniqueId val="{00000015-F137-41D3-989B-E36B4FD57CD6}"/>
              </c:ext>
            </c:extLst>
          </c:dPt>
          <c:dPt>
            <c:idx val="22"/>
            <c:extLst xmlns:c16r2="http://schemas.microsoft.com/office/drawing/2015/06/chart">
              <c:ext xmlns:c16="http://schemas.microsoft.com/office/drawing/2014/chart" uri="{C3380CC4-5D6E-409C-BE32-E72D297353CC}">
                <c16:uniqueId val="{00000016-F137-41D3-989B-E36B4FD57CD6}"/>
              </c:ext>
            </c:extLst>
          </c:dPt>
          <c:dPt>
            <c:idx val="23"/>
            <c:extLst xmlns:c16r2="http://schemas.microsoft.com/office/drawing/2015/06/chart">
              <c:ext xmlns:c16="http://schemas.microsoft.com/office/drawing/2014/chart" uri="{C3380CC4-5D6E-409C-BE32-E72D297353CC}">
                <c16:uniqueId val="{00000017-F137-41D3-989B-E36B4FD57CD6}"/>
              </c:ext>
            </c:extLst>
          </c:dPt>
          <c:dPt>
            <c:idx val="24"/>
            <c:extLst xmlns:c16r2="http://schemas.microsoft.com/office/drawing/2015/06/chart">
              <c:ext xmlns:c16="http://schemas.microsoft.com/office/drawing/2014/chart" uri="{C3380CC4-5D6E-409C-BE32-E72D297353CC}">
                <c16:uniqueId val="{00000018-F137-41D3-989B-E36B4FD57C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'PROMEDIO INDICADOR DEPENDENCIA'!$A$62:$B$106</c:f>
              <c:multiLvlStrCache>
                <c:ptCount val="45"/>
                <c:lvl>
                  <c:pt idx="0">
                    <c:v>UNEME</c:v>
                  </c:pt>
                  <c:pt idx="1">
                    <c:v>CONALEP</c:v>
                  </c:pt>
                  <c:pt idx="2">
                    <c:v>ISESALUD</c:v>
                  </c:pt>
                  <c:pt idx="3">
                    <c:v>CESPE</c:v>
                  </c:pt>
                  <c:pt idx="4">
                    <c:v>CECYTE</c:v>
                  </c:pt>
                  <c:pt idx="5">
                    <c:v>CAME</c:v>
                  </c:pt>
                  <c:pt idx="6">
                    <c:v>INDIVI</c:v>
                  </c:pt>
                  <c:pt idx="7">
                    <c:v>SPF</c:v>
                  </c:pt>
                  <c:pt idx="8">
                    <c:v>ISEP</c:v>
                  </c:pt>
                  <c:pt idx="9">
                    <c:v>COBACH</c:v>
                  </c:pt>
                  <c:pt idx="10">
                    <c:v>ADMICARGA</c:v>
                  </c:pt>
                  <c:pt idx="11">
                    <c:v>SIDUE</c:v>
                  </c:pt>
                  <c:pt idx="12">
                    <c:v>COPLADE</c:v>
                  </c:pt>
                  <c:pt idx="13">
                    <c:v>INIFE</c:v>
                  </c:pt>
                  <c:pt idx="14">
                    <c:v>CEA</c:v>
                  </c:pt>
                  <c:pt idx="15">
                    <c:v>CESPT</c:v>
                  </c:pt>
                  <c:pt idx="16">
                    <c:v>FIARUM</c:v>
                  </c:pt>
                  <c:pt idx="17">
                    <c:v>INMUJER</c:v>
                  </c:pt>
                  <c:pt idx="18">
                    <c:v>UPBC</c:v>
                  </c:pt>
                  <c:pt idx="19">
                    <c:v>CESPM</c:v>
                  </c:pt>
                  <c:pt idx="20">
                    <c:v>UTT</c:v>
                  </c:pt>
                  <c:pt idx="21">
                    <c:v>SEPESCA</c:v>
                  </c:pt>
                  <c:pt idx="22">
                    <c:v>INDE</c:v>
                  </c:pt>
                  <c:pt idx="23">
                    <c:v>ICBC</c:v>
                  </c:pt>
                  <c:pt idx="24">
                    <c:v>STYPS</c:v>
                  </c:pt>
                  <c:pt idx="25">
                    <c:v>OMG</c:v>
                  </c:pt>
                  <c:pt idx="26">
                    <c:v>ISSSTECALI</c:v>
                  </c:pt>
                  <c:pt idx="27">
                    <c:v>REPSS</c:v>
                  </c:pt>
                  <c:pt idx="28">
                    <c:v>DIF</c:v>
                  </c:pt>
                  <c:pt idx="29">
                    <c:v>IPEBC</c:v>
                  </c:pt>
                  <c:pt idx="30">
                    <c:v>CESPTE</c:v>
                  </c:pt>
                  <c:pt idx="31">
                    <c:v>INJUVEN</c:v>
                  </c:pt>
                  <c:pt idx="32">
                    <c:v>JUEBC</c:v>
                  </c:pt>
                  <c:pt idx="33">
                    <c:v>SGG</c:v>
                  </c:pt>
                  <c:pt idx="34">
                    <c:v>SCTG</c:v>
                  </c:pt>
                  <c:pt idx="35">
                    <c:v>CEEBC</c:v>
                  </c:pt>
                  <c:pt idx="36">
                    <c:v>RPPC</c:v>
                  </c:pt>
                  <c:pt idx="37">
                    <c:v>SSP</c:v>
                  </c:pt>
                  <c:pt idx="38">
                    <c:v>SEFOA</c:v>
                  </c:pt>
                  <c:pt idx="39">
                    <c:v>PGJE</c:v>
                  </c:pt>
                  <c:pt idx="40">
                    <c:v>SPA</c:v>
                  </c:pt>
                  <c:pt idx="41">
                    <c:v>SEDESOE</c:v>
                  </c:pt>
                  <c:pt idx="42">
                    <c:v>SEDECO</c:v>
                  </c:pt>
                  <c:pt idx="43">
                    <c:v>CMC</c:v>
                  </c:pt>
                  <c:pt idx="44">
                    <c:v>SECTURE</c:v>
                  </c:pt>
                </c:lvl>
                <c:lvl>
                  <c:pt idx="0">
                    <c:v>45</c:v>
                  </c:pt>
                  <c:pt idx="1">
                    <c:v>38</c:v>
                  </c:pt>
                  <c:pt idx="2">
                    <c:v>22</c:v>
                  </c:pt>
                  <c:pt idx="3">
                    <c:v>41</c:v>
                  </c:pt>
                  <c:pt idx="4">
                    <c:v>27</c:v>
                  </c:pt>
                  <c:pt idx="5">
                    <c:v>3</c:v>
                  </c:pt>
                  <c:pt idx="6">
                    <c:v>44</c:v>
                  </c:pt>
                  <c:pt idx="7">
                    <c:v>28</c:v>
                  </c:pt>
                  <c:pt idx="8">
                    <c:v>35</c:v>
                  </c:pt>
                  <c:pt idx="9">
                    <c:v>9</c:v>
                  </c:pt>
                  <c:pt idx="10">
                    <c:v>23</c:v>
                  </c:pt>
                  <c:pt idx="11">
                    <c:v>36</c:v>
                  </c:pt>
                  <c:pt idx="12">
                    <c:v>15</c:v>
                  </c:pt>
                  <c:pt idx="13">
                    <c:v>26</c:v>
                  </c:pt>
                  <c:pt idx="14">
                    <c:v>37</c:v>
                  </c:pt>
                  <c:pt idx="15">
                    <c:v>17</c:v>
                  </c:pt>
                  <c:pt idx="16">
                    <c:v>2</c:v>
                  </c:pt>
                  <c:pt idx="17">
                    <c:v>24</c:v>
                  </c:pt>
                  <c:pt idx="18">
                    <c:v>43</c:v>
                  </c:pt>
                  <c:pt idx="19">
                    <c:v>42</c:v>
                  </c:pt>
                  <c:pt idx="20">
                    <c:v>5</c:v>
                  </c:pt>
                  <c:pt idx="21">
                    <c:v>40</c:v>
                  </c:pt>
                  <c:pt idx="22">
                    <c:v>18</c:v>
                  </c:pt>
                  <c:pt idx="23">
                    <c:v>19</c:v>
                  </c:pt>
                  <c:pt idx="24">
                    <c:v>29</c:v>
                  </c:pt>
                  <c:pt idx="25">
                    <c:v>7</c:v>
                  </c:pt>
                  <c:pt idx="26">
                    <c:v>31</c:v>
                  </c:pt>
                  <c:pt idx="27">
                    <c:v>34</c:v>
                  </c:pt>
                  <c:pt idx="28">
                    <c:v>21</c:v>
                  </c:pt>
                  <c:pt idx="29">
                    <c:v>33</c:v>
                  </c:pt>
                  <c:pt idx="30">
                    <c:v>4</c:v>
                  </c:pt>
                  <c:pt idx="31">
                    <c:v>30</c:v>
                  </c:pt>
                  <c:pt idx="32">
                    <c:v>11</c:v>
                  </c:pt>
                  <c:pt idx="33">
                    <c:v>13</c:v>
                  </c:pt>
                  <c:pt idx="34">
                    <c:v>25</c:v>
                  </c:pt>
                  <c:pt idx="35">
                    <c:v>10</c:v>
                  </c:pt>
                  <c:pt idx="36">
                    <c:v>12</c:v>
                  </c:pt>
                  <c:pt idx="37">
                    <c:v>16</c:v>
                  </c:pt>
                  <c:pt idx="38">
                    <c:v>39</c:v>
                  </c:pt>
                  <c:pt idx="39">
                    <c:v>8</c:v>
                  </c:pt>
                  <c:pt idx="40">
                    <c:v>32</c:v>
                  </c:pt>
                  <c:pt idx="41">
                    <c:v>14</c:v>
                  </c:pt>
                  <c:pt idx="42">
                    <c:v>20</c:v>
                  </c:pt>
                  <c:pt idx="43">
                    <c:v>6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'PROMEDIO INDICADOR DEPENDENCIA'!$C$62:$C$106</c:f>
              <c:numCache>
                <c:formatCode>0.0</c:formatCode>
                <c:ptCount val="45"/>
                <c:pt idx="0">
                  <c:v>5.6867433629705113</c:v>
                </c:pt>
                <c:pt idx="1">
                  <c:v>5.7910860833427504</c:v>
                </c:pt>
                <c:pt idx="2">
                  <c:v>5.8793930080672263</c:v>
                </c:pt>
                <c:pt idx="3">
                  <c:v>6.1287498235146023</c:v>
                </c:pt>
                <c:pt idx="4">
                  <c:v>6.1659287946874759</c:v>
                </c:pt>
                <c:pt idx="5">
                  <c:v>6.2037127845160986</c:v>
                </c:pt>
                <c:pt idx="6">
                  <c:v>6.3784919801552604</c:v>
                </c:pt>
                <c:pt idx="7">
                  <c:v>7.0507666345080633</c:v>
                </c:pt>
                <c:pt idx="8">
                  <c:v>7.1116054175819565</c:v>
                </c:pt>
                <c:pt idx="9">
                  <c:v>7.1362815738444905</c:v>
                </c:pt>
                <c:pt idx="10">
                  <c:v>7.2721251370797271</c:v>
                </c:pt>
                <c:pt idx="11">
                  <c:v>7.3552313967333509</c:v>
                </c:pt>
                <c:pt idx="12">
                  <c:v>7.3556476505644497</c:v>
                </c:pt>
                <c:pt idx="13">
                  <c:v>7.3613875493992884</c:v>
                </c:pt>
                <c:pt idx="14">
                  <c:v>7.4200963998319542</c:v>
                </c:pt>
                <c:pt idx="15">
                  <c:v>7.5330743228349917</c:v>
                </c:pt>
                <c:pt idx="16">
                  <c:v>7.587022785676262</c:v>
                </c:pt>
                <c:pt idx="17">
                  <c:v>7.6407121414553263</c:v>
                </c:pt>
                <c:pt idx="18">
                  <c:v>7.6660438500421071</c:v>
                </c:pt>
                <c:pt idx="19">
                  <c:v>7.6681717326035388</c:v>
                </c:pt>
                <c:pt idx="20">
                  <c:v>7.6691722662665267</c:v>
                </c:pt>
                <c:pt idx="21">
                  <c:v>7.6987901176863955</c:v>
                </c:pt>
                <c:pt idx="22">
                  <c:v>7.8323549826741461</c:v>
                </c:pt>
                <c:pt idx="23">
                  <c:v>7.8345216742401451</c:v>
                </c:pt>
                <c:pt idx="24">
                  <c:v>7.9336304187331441</c:v>
                </c:pt>
                <c:pt idx="25">
                  <c:v>7.936605333235093</c:v>
                </c:pt>
                <c:pt idx="26">
                  <c:v>7.9376355275862256</c:v>
                </c:pt>
                <c:pt idx="27">
                  <c:v>7.995719076712466</c:v>
                </c:pt>
                <c:pt idx="28">
                  <c:v>8.0185159392268623</c:v>
                </c:pt>
                <c:pt idx="29">
                  <c:v>8.0236156255333615</c:v>
                </c:pt>
                <c:pt idx="30">
                  <c:v>8.0709893819012031</c:v>
                </c:pt>
                <c:pt idx="31">
                  <c:v>8.107143971050812</c:v>
                </c:pt>
                <c:pt idx="32">
                  <c:v>8.125319267240906</c:v>
                </c:pt>
                <c:pt idx="33">
                  <c:v>8.2287899361161401</c:v>
                </c:pt>
                <c:pt idx="34">
                  <c:v>8.2431090319007101</c:v>
                </c:pt>
                <c:pt idx="35">
                  <c:v>8.3685027178248141</c:v>
                </c:pt>
                <c:pt idx="36">
                  <c:v>8.3781566778012042</c:v>
                </c:pt>
                <c:pt idx="37">
                  <c:v>8.3815079884520749</c:v>
                </c:pt>
                <c:pt idx="38">
                  <c:v>8.392397316937549</c:v>
                </c:pt>
                <c:pt idx="39">
                  <c:v>8.4268394778863858</c:v>
                </c:pt>
                <c:pt idx="40">
                  <c:v>8.4426680574810842</c:v>
                </c:pt>
                <c:pt idx="41">
                  <c:v>8.4523495482095523</c:v>
                </c:pt>
                <c:pt idx="42">
                  <c:v>8.5438222424123413</c:v>
                </c:pt>
                <c:pt idx="43">
                  <c:v>8.6087255345990403</c:v>
                </c:pt>
                <c:pt idx="44">
                  <c:v>8.8276141803323451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F137-41D3-989B-E36B4FD57CD6}"/>
            </c:ext>
          </c:extLst>
        </c:ser>
        <c:ser>
          <c:idx val="1"/>
          <c:order val="1"/>
          <c:spPr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A-F137-41D3-989B-E36B4FD57CD6}"/>
              </c:ext>
            </c:extLst>
          </c:dPt>
          <c:dPt>
            <c:idx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1B-F137-41D3-989B-E36B4FD57CD6}"/>
              </c:ext>
            </c:extLst>
          </c:dPt>
          <c:dPt>
            <c:idx val="2"/>
            <c:extLst xmlns:c16r2="http://schemas.microsoft.com/office/drawing/2015/06/chart">
              <c:ext xmlns:c16="http://schemas.microsoft.com/office/drawing/2014/chart" uri="{C3380CC4-5D6E-409C-BE32-E72D297353CC}">
                <c16:uniqueId val="{0000001C-F137-41D3-989B-E36B4FD57CD6}"/>
              </c:ext>
            </c:extLst>
          </c:dPt>
          <c:dPt>
            <c:idx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1D-F137-41D3-989B-E36B4FD57CD6}"/>
              </c:ext>
            </c:extLst>
          </c:dPt>
          <c:dPt>
            <c:idx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1E-F137-41D3-989B-E36B4FD57CD6}"/>
              </c:ext>
            </c:extLst>
          </c:dPt>
          <c:dPt>
            <c:idx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1F-F137-41D3-989B-E36B4FD57CD6}"/>
              </c:ext>
            </c:extLst>
          </c:dPt>
          <c:dPt>
            <c:idx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20-F137-41D3-989B-E36B4FD57CD6}"/>
              </c:ext>
            </c:extLst>
          </c:dPt>
          <c:dPt>
            <c:idx val="9"/>
            <c:extLst xmlns:c16r2="http://schemas.microsoft.com/office/drawing/2015/06/chart">
              <c:ext xmlns:c16="http://schemas.microsoft.com/office/drawing/2014/chart" uri="{C3380CC4-5D6E-409C-BE32-E72D297353CC}">
                <c16:uniqueId val="{00000021-F137-41D3-989B-E36B4FD57CD6}"/>
              </c:ext>
            </c:extLst>
          </c:dPt>
          <c:dPt>
            <c:idx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22-F137-41D3-989B-E36B4FD57CD6}"/>
              </c:ext>
            </c:extLst>
          </c:dPt>
          <c:dPt>
            <c:idx val="11"/>
            <c:extLst xmlns:c16r2="http://schemas.microsoft.com/office/drawing/2015/06/chart">
              <c:ext xmlns:c16="http://schemas.microsoft.com/office/drawing/2014/chart" uri="{C3380CC4-5D6E-409C-BE32-E72D297353CC}">
                <c16:uniqueId val="{00000023-F137-41D3-989B-E36B4FD57CD6}"/>
              </c:ext>
            </c:extLst>
          </c:dPt>
          <c:dPt>
            <c:idx val="14"/>
            <c:extLst xmlns:c16r2="http://schemas.microsoft.com/office/drawing/2015/06/chart">
              <c:ext xmlns:c16="http://schemas.microsoft.com/office/drawing/2014/chart" uri="{C3380CC4-5D6E-409C-BE32-E72D297353CC}">
                <c16:uniqueId val="{00000024-F137-41D3-989B-E36B4FD57CD6}"/>
              </c:ext>
            </c:extLst>
          </c:dPt>
          <c:dPt>
            <c:idx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25-F137-41D3-989B-E36B4FD57CD6}"/>
              </c:ext>
            </c:extLst>
          </c:dPt>
          <c:dPt>
            <c:idx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26-F137-41D3-989B-E36B4FD57CD6}"/>
              </c:ext>
            </c:extLst>
          </c:dPt>
          <c:dPt>
            <c:idx val="19"/>
            <c:extLst xmlns:c16r2="http://schemas.microsoft.com/office/drawing/2015/06/chart">
              <c:ext xmlns:c16="http://schemas.microsoft.com/office/drawing/2014/chart" uri="{C3380CC4-5D6E-409C-BE32-E72D297353CC}">
                <c16:uniqueId val="{00000027-F137-41D3-989B-E36B4FD57CD6}"/>
              </c:ext>
            </c:extLst>
          </c:dPt>
          <c:dPt>
            <c:idx val="20"/>
            <c:extLst xmlns:c16r2="http://schemas.microsoft.com/office/drawing/2015/06/chart">
              <c:ext xmlns:c16="http://schemas.microsoft.com/office/drawing/2014/chart" uri="{C3380CC4-5D6E-409C-BE32-E72D297353CC}">
                <c16:uniqueId val="{00000028-F137-41D3-989B-E36B4FD57CD6}"/>
              </c:ext>
            </c:extLst>
          </c:dPt>
          <c:dPt>
            <c:idx val="21"/>
            <c:extLst xmlns:c16r2="http://schemas.microsoft.com/office/drawing/2015/06/chart">
              <c:ext xmlns:c16="http://schemas.microsoft.com/office/drawing/2014/chart" uri="{C3380CC4-5D6E-409C-BE32-E72D297353CC}">
                <c16:uniqueId val="{00000029-F137-41D3-989B-E36B4FD57CD6}"/>
              </c:ext>
            </c:extLst>
          </c:dPt>
          <c:dPt>
            <c:idx val="25"/>
            <c:extLst xmlns:c16r2="http://schemas.microsoft.com/office/drawing/2015/06/chart">
              <c:ext xmlns:c16="http://schemas.microsoft.com/office/drawing/2014/chart" uri="{C3380CC4-5D6E-409C-BE32-E72D297353CC}">
                <c16:uniqueId val="{0000002A-F137-41D3-989B-E36B4FD57CD6}"/>
              </c:ext>
            </c:extLst>
          </c:dPt>
          <c:dPt>
            <c:idx val="26"/>
            <c:extLst xmlns:c16r2="http://schemas.microsoft.com/office/drawing/2015/06/chart">
              <c:ext xmlns:c16="http://schemas.microsoft.com/office/drawing/2014/chart" uri="{C3380CC4-5D6E-409C-BE32-E72D297353CC}">
                <c16:uniqueId val="{0000002B-F137-41D3-989B-E36B4FD57CD6}"/>
              </c:ext>
            </c:extLst>
          </c:dPt>
          <c:dPt>
            <c:idx val="28"/>
            <c:extLst xmlns:c16r2="http://schemas.microsoft.com/office/drawing/2015/06/chart">
              <c:ext xmlns:c16="http://schemas.microsoft.com/office/drawing/2014/chart" uri="{C3380CC4-5D6E-409C-BE32-E72D297353CC}">
                <c16:uniqueId val="{0000002C-F137-41D3-989B-E36B4FD57CD6}"/>
              </c:ext>
            </c:extLst>
          </c:dPt>
          <c:dPt>
            <c:idx val="29"/>
            <c:extLst xmlns:c16r2="http://schemas.microsoft.com/office/drawing/2015/06/chart">
              <c:ext xmlns:c16="http://schemas.microsoft.com/office/drawing/2014/chart" uri="{C3380CC4-5D6E-409C-BE32-E72D297353CC}">
                <c16:uniqueId val="{0000002D-F137-41D3-989B-E36B4FD57CD6}"/>
              </c:ext>
            </c:extLst>
          </c:dPt>
          <c:dPt>
            <c:idx val="30"/>
            <c:extLst xmlns:c16r2="http://schemas.microsoft.com/office/drawing/2015/06/chart">
              <c:ext xmlns:c16="http://schemas.microsoft.com/office/drawing/2014/chart" uri="{C3380CC4-5D6E-409C-BE32-E72D297353CC}">
                <c16:uniqueId val="{0000002E-F137-41D3-989B-E36B4FD57CD6}"/>
              </c:ext>
            </c:extLst>
          </c:dPt>
          <c:dPt>
            <c:idx val="32"/>
            <c:extLst xmlns:c16r2="http://schemas.microsoft.com/office/drawing/2015/06/chart">
              <c:ext xmlns:c16="http://schemas.microsoft.com/office/drawing/2014/chart" uri="{C3380CC4-5D6E-409C-BE32-E72D297353CC}">
                <c16:uniqueId val="{0000002F-F137-41D3-989B-E36B4FD57CD6}"/>
              </c:ext>
            </c:extLst>
          </c:dPt>
          <c:dPt>
            <c:idx val="33"/>
            <c:extLst xmlns:c16r2="http://schemas.microsoft.com/office/drawing/2015/06/chart">
              <c:ext xmlns:c16="http://schemas.microsoft.com/office/drawing/2014/chart" uri="{C3380CC4-5D6E-409C-BE32-E72D297353CC}">
                <c16:uniqueId val="{00000030-F137-41D3-989B-E36B4FD57CD6}"/>
              </c:ext>
            </c:extLst>
          </c:dPt>
          <c:dPt>
            <c:idx val="34"/>
            <c:extLst xmlns:c16r2="http://schemas.microsoft.com/office/drawing/2015/06/chart">
              <c:ext xmlns:c16="http://schemas.microsoft.com/office/drawing/2014/chart" uri="{C3380CC4-5D6E-409C-BE32-E72D297353CC}">
                <c16:uniqueId val="{00000031-F137-41D3-989B-E36B4FD57CD6}"/>
              </c:ext>
            </c:extLst>
          </c:dPt>
          <c:dPt>
            <c:idx val="37"/>
            <c:extLst xmlns:c16r2="http://schemas.microsoft.com/office/drawing/2015/06/chart">
              <c:ext xmlns:c16="http://schemas.microsoft.com/office/drawing/2014/chart" uri="{C3380CC4-5D6E-409C-BE32-E72D297353CC}">
                <c16:uniqueId val="{00000032-F137-41D3-989B-E36B4FD57CD6}"/>
              </c:ext>
            </c:extLst>
          </c:dPt>
          <c:dPt>
            <c:idx val="39"/>
            <c:extLst xmlns:c16r2="http://schemas.microsoft.com/office/drawing/2015/06/chart">
              <c:ext xmlns:c16="http://schemas.microsoft.com/office/drawing/2014/chart" uri="{C3380CC4-5D6E-409C-BE32-E72D297353CC}">
                <c16:uniqueId val="{00000033-F137-41D3-989B-E36B4FD57CD6}"/>
              </c:ext>
            </c:extLst>
          </c:dPt>
          <c:dPt>
            <c:idx val="41"/>
            <c:extLst xmlns:c16r2="http://schemas.microsoft.com/office/drawing/2015/06/chart">
              <c:ext xmlns:c16="http://schemas.microsoft.com/office/drawing/2014/chart" uri="{C3380CC4-5D6E-409C-BE32-E72D297353CC}">
                <c16:uniqueId val="{00000034-F137-41D3-989B-E36B4FD57CD6}"/>
              </c:ext>
            </c:extLst>
          </c:dPt>
          <c:dPt>
            <c:idx val="42"/>
            <c:extLst xmlns:c16r2="http://schemas.microsoft.com/office/drawing/2015/06/chart">
              <c:ext xmlns:c16="http://schemas.microsoft.com/office/drawing/2014/chart" uri="{C3380CC4-5D6E-409C-BE32-E72D297353CC}">
                <c16:uniqueId val="{00000035-F137-41D3-989B-E36B4FD57CD6}"/>
              </c:ext>
            </c:extLst>
          </c:dPt>
          <c:dPt>
            <c:idx val="44"/>
            <c:extLst xmlns:c16r2="http://schemas.microsoft.com/office/drawing/2015/06/chart">
              <c:ext xmlns:c16="http://schemas.microsoft.com/office/drawing/2014/chart" uri="{C3380CC4-5D6E-409C-BE32-E72D297353CC}">
                <c16:uniqueId val="{00000036-F137-41D3-989B-E36B4FD57CD6}"/>
              </c:ext>
            </c:extLst>
          </c:dPt>
          <c:cat>
            <c:multiLvlStrRef>
              <c:f>'PROMEDIO INDICADOR DEPENDENCIA'!$A$62:$B$106</c:f>
              <c:multiLvlStrCache>
                <c:ptCount val="45"/>
                <c:lvl>
                  <c:pt idx="0">
                    <c:v>UNEME</c:v>
                  </c:pt>
                  <c:pt idx="1">
                    <c:v>CONALEP</c:v>
                  </c:pt>
                  <c:pt idx="2">
                    <c:v>ISESALUD</c:v>
                  </c:pt>
                  <c:pt idx="3">
                    <c:v>CESPE</c:v>
                  </c:pt>
                  <c:pt idx="4">
                    <c:v>CECYTE</c:v>
                  </c:pt>
                  <c:pt idx="5">
                    <c:v>CAME</c:v>
                  </c:pt>
                  <c:pt idx="6">
                    <c:v>INDIVI</c:v>
                  </c:pt>
                  <c:pt idx="7">
                    <c:v>SPF</c:v>
                  </c:pt>
                  <c:pt idx="8">
                    <c:v>ISEP</c:v>
                  </c:pt>
                  <c:pt idx="9">
                    <c:v>COBACH</c:v>
                  </c:pt>
                  <c:pt idx="10">
                    <c:v>ADMICARGA</c:v>
                  </c:pt>
                  <c:pt idx="11">
                    <c:v>SIDUE</c:v>
                  </c:pt>
                  <c:pt idx="12">
                    <c:v>COPLADE</c:v>
                  </c:pt>
                  <c:pt idx="13">
                    <c:v>INIFE</c:v>
                  </c:pt>
                  <c:pt idx="14">
                    <c:v>CEA</c:v>
                  </c:pt>
                  <c:pt idx="15">
                    <c:v>CESPT</c:v>
                  </c:pt>
                  <c:pt idx="16">
                    <c:v>FIARUM</c:v>
                  </c:pt>
                  <c:pt idx="17">
                    <c:v>INMUJER</c:v>
                  </c:pt>
                  <c:pt idx="18">
                    <c:v>UPBC</c:v>
                  </c:pt>
                  <c:pt idx="19">
                    <c:v>CESPM</c:v>
                  </c:pt>
                  <c:pt idx="20">
                    <c:v>UTT</c:v>
                  </c:pt>
                  <c:pt idx="21">
                    <c:v>SEPESCA</c:v>
                  </c:pt>
                  <c:pt idx="22">
                    <c:v>INDE</c:v>
                  </c:pt>
                  <c:pt idx="23">
                    <c:v>ICBC</c:v>
                  </c:pt>
                  <c:pt idx="24">
                    <c:v>STYPS</c:v>
                  </c:pt>
                  <c:pt idx="25">
                    <c:v>OMG</c:v>
                  </c:pt>
                  <c:pt idx="26">
                    <c:v>ISSSTECALI</c:v>
                  </c:pt>
                  <c:pt idx="27">
                    <c:v>REPSS</c:v>
                  </c:pt>
                  <c:pt idx="28">
                    <c:v>DIF</c:v>
                  </c:pt>
                  <c:pt idx="29">
                    <c:v>IPEBC</c:v>
                  </c:pt>
                  <c:pt idx="30">
                    <c:v>CESPTE</c:v>
                  </c:pt>
                  <c:pt idx="31">
                    <c:v>INJUVEN</c:v>
                  </c:pt>
                  <c:pt idx="32">
                    <c:v>JUEBC</c:v>
                  </c:pt>
                  <c:pt idx="33">
                    <c:v>SGG</c:v>
                  </c:pt>
                  <c:pt idx="34">
                    <c:v>SCTG</c:v>
                  </c:pt>
                  <c:pt idx="35">
                    <c:v>CEEBC</c:v>
                  </c:pt>
                  <c:pt idx="36">
                    <c:v>RPPC</c:v>
                  </c:pt>
                  <c:pt idx="37">
                    <c:v>SSP</c:v>
                  </c:pt>
                  <c:pt idx="38">
                    <c:v>SEFOA</c:v>
                  </c:pt>
                  <c:pt idx="39">
                    <c:v>PGJE</c:v>
                  </c:pt>
                  <c:pt idx="40">
                    <c:v>SPA</c:v>
                  </c:pt>
                  <c:pt idx="41">
                    <c:v>SEDESOE</c:v>
                  </c:pt>
                  <c:pt idx="42">
                    <c:v>SEDECO</c:v>
                  </c:pt>
                  <c:pt idx="43">
                    <c:v>CMC</c:v>
                  </c:pt>
                  <c:pt idx="44">
                    <c:v>SECTURE</c:v>
                  </c:pt>
                </c:lvl>
                <c:lvl>
                  <c:pt idx="0">
                    <c:v>45</c:v>
                  </c:pt>
                  <c:pt idx="1">
                    <c:v>38</c:v>
                  </c:pt>
                  <c:pt idx="2">
                    <c:v>22</c:v>
                  </c:pt>
                  <c:pt idx="3">
                    <c:v>41</c:v>
                  </c:pt>
                  <c:pt idx="4">
                    <c:v>27</c:v>
                  </c:pt>
                  <c:pt idx="5">
                    <c:v>3</c:v>
                  </c:pt>
                  <c:pt idx="6">
                    <c:v>44</c:v>
                  </c:pt>
                  <c:pt idx="7">
                    <c:v>28</c:v>
                  </c:pt>
                  <c:pt idx="8">
                    <c:v>35</c:v>
                  </c:pt>
                  <c:pt idx="9">
                    <c:v>9</c:v>
                  </c:pt>
                  <c:pt idx="10">
                    <c:v>23</c:v>
                  </c:pt>
                  <c:pt idx="11">
                    <c:v>36</c:v>
                  </c:pt>
                  <c:pt idx="12">
                    <c:v>15</c:v>
                  </c:pt>
                  <c:pt idx="13">
                    <c:v>26</c:v>
                  </c:pt>
                  <c:pt idx="14">
                    <c:v>37</c:v>
                  </c:pt>
                  <c:pt idx="15">
                    <c:v>17</c:v>
                  </c:pt>
                  <c:pt idx="16">
                    <c:v>2</c:v>
                  </c:pt>
                  <c:pt idx="17">
                    <c:v>24</c:v>
                  </c:pt>
                  <c:pt idx="18">
                    <c:v>43</c:v>
                  </c:pt>
                  <c:pt idx="19">
                    <c:v>42</c:v>
                  </c:pt>
                  <c:pt idx="20">
                    <c:v>5</c:v>
                  </c:pt>
                  <c:pt idx="21">
                    <c:v>40</c:v>
                  </c:pt>
                  <c:pt idx="22">
                    <c:v>18</c:v>
                  </c:pt>
                  <c:pt idx="23">
                    <c:v>19</c:v>
                  </c:pt>
                  <c:pt idx="24">
                    <c:v>29</c:v>
                  </c:pt>
                  <c:pt idx="25">
                    <c:v>7</c:v>
                  </c:pt>
                  <c:pt idx="26">
                    <c:v>31</c:v>
                  </c:pt>
                  <c:pt idx="27">
                    <c:v>34</c:v>
                  </c:pt>
                  <c:pt idx="28">
                    <c:v>21</c:v>
                  </c:pt>
                  <c:pt idx="29">
                    <c:v>33</c:v>
                  </c:pt>
                  <c:pt idx="30">
                    <c:v>4</c:v>
                  </c:pt>
                  <c:pt idx="31">
                    <c:v>30</c:v>
                  </c:pt>
                  <c:pt idx="32">
                    <c:v>11</c:v>
                  </c:pt>
                  <c:pt idx="33">
                    <c:v>13</c:v>
                  </c:pt>
                  <c:pt idx="34">
                    <c:v>25</c:v>
                  </c:pt>
                  <c:pt idx="35">
                    <c:v>10</c:v>
                  </c:pt>
                  <c:pt idx="36">
                    <c:v>12</c:v>
                  </c:pt>
                  <c:pt idx="37">
                    <c:v>16</c:v>
                  </c:pt>
                  <c:pt idx="38">
                    <c:v>39</c:v>
                  </c:pt>
                  <c:pt idx="39">
                    <c:v>8</c:v>
                  </c:pt>
                  <c:pt idx="40">
                    <c:v>32</c:v>
                  </c:pt>
                  <c:pt idx="41">
                    <c:v>14</c:v>
                  </c:pt>
                  <c:pt idx="42">
                    <c:v>20</c:v>
                  </c:pt>
                  <c:pt idx="43">
                    <c:v>6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'PROMEDIO INDICADOR DEPENDENCIA'!$D$62:$D$106</c:f>
              <c:numCache>
                <c:formatCode>0.0</c:formatCode>
                <c:ptCount val="45"/>
                <c:pt idx="0">
                  <c:v>6.9517633896727835</c:v>
                </c:pt>
                <c:pt idx="1">
                  <c:v>7.3765333463601062</c:v>
                </c:pt>
                <c:pt idx="2">
                  <c:v>6.5302608318322459</c:v>
                </c:pt>
                <c:pt idx="3">
                  <c:v>6.2322211185746843</c:v>
                </c:pt>
                <c:pt idx="4">
                  <c:v>6.4468867386127098</c:v>
                </c:pt>
                <c:pt idx="5">
                  <c:v>7.2140599140221067</c:v>
                </c:pt>
                <c:pt idx="6">
                  <c:v>6.9452476543875719</c:v>
                </c:pt>
                <c:pt idx="7">
                  <c:v>8.4225957399820306</c:v>
                </c:pt>
                <c:pt idx="8">
                  <c:v>7.0148096899451087</c:v>
                </c:pt>
                <c:pt idx="9">
                  <c:v>7.8015018675694545</c:v>
                </c:pt>
                <c:pt idx="10">
                  <c:v>7.6693213987619702</c:v>
                </c:pt>
                <c:pt idx="11">
                  <c:v>8.7497574314463016</c:v>
                </c:pt>
                <c:pt idx="12">
                  <c:v>9.2105176995186149</c:v>
                </c:pt>
                <c:pt idx="13">
                  <c:v>7.9081193268433054</c:v>
                </c:pt>
                <c:pt idx="14">
                  <c:v>8.0012681844336413</c:v>
                </c:pt>
                <c:pt idx="15">
                  <c:v>7.9035683148243123</c:v>
                </c:pt>
                <c:pt idx="16">
                  <c:v>8.8985503670058232</c:v>
                </c:pt>
                <c:pt idx="17">
                  <c:v>7.7121407128838984</c:v>
                </c:pt>
                <c:pt idx="18">
                  <c:v>8.1166446511101977</c:v>
                </c:pt>
                <c:pt idx="19">
                  <c:v>8.324380010307145</c:v>
                </c:pt>
                <c:pt idx="20">
                  <c:v>8.3954740019140601</c:v>
                </c:pt>
                <c:pt idx="21">
                  <c:v>7.8810331083406009</c:v>
                </c:pt>
                <c:pt idx="22">
                  <c:v>8.0332895621133975</c:v>
                </c:pt>
                <c:pt idx="23">
                  <c:v>8.3652292843870093</c:v>
                </c:pt>
                <c:pt idx="24">
                  <c:v>8.799117735155038</c:v>
                </c:pt>
                <c:pt idx="25">
                  <c:v>9.2763917150775477</c:v>
                </c:pt>
                <c:pt idx="26">
                  <c:v>8.6158731777864936</c:v>
                </c:pt>
                <c:pt idx="27">
                  <c:v>8.5758258857912377</c:v>
                </c:pt>
                <c:pt idx="28">
                  <c:v>8.4424144706020297</c:v>
                </c:pt>
                <c:pt idx="29">
                  <c:v>8.6524540768017211</c:v>
                </c:pt>
                <c:pt idx="30">
                  <c:v>8.4548345087369849</c:v>
                </c:pt>
                <c:pt idx="31">
                  <c:v>8.4642868281936732</c:v>
                </c:pt>
                <c:pt idx="32">
                  <c:v>8.2988840202449108</c:v>
                </c:pt>
                <c:pt idx="33">
                  <c:v>8.9517538880520551</c:v>
                </c:pt>
                <c:pt idx="34">
                  <c:v>8.6990502869073847</c:v>
                </c:pt>
                <c:pt idx="35">
                  <c:v>8.6542170035390988</c:v>
                </c:pt>
                <c:pt idx="36">
                  <c:v>9.1682100823405861</c:v>
                </c:pt>
                <c:pt idx="37">
                  <c:v>8.4352463062090894</c:v>
                </c:pt>
                <c:pt idx="38">
                  <c:v>9.0038792929055038</c:v>
                </c:pt>
                <c:pt idx="39">
                  <c:v>9.1901906127328452</c:v>
                </c:pt>
                <c:pt idx="40">
                  <c:v>9.0140966289096589</c:v>
                </c:pt>
                <c:pt idx="41">
                  <c:v>9.4436289900450969</c:v>
                </c:pt>
                <c:pt idx="42">
                  <c:v>9.1152508138409143</c:v>
                </c:pt>
                <c:pt idx="43">
                  <c:v>8.8944398203133268</c:v>
                </c:pt>
                <c:pt idx="44">
                  <c:v>9.3990427517609216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7-F137-41D3-989B-E36B4FD57CD6}"/>
            </c:ext>
          </c:extLst>
        </c:ser>
        <c:dLbls/>
        <c:axId val="45762432"/>
        <c:axId val="45763968"/>
      </c:barChart>
      <c:catAx>
        <c:axId val="4576243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45763968"/>
        <c:crosses val="autoZero"/>
        <c:auto val="1"/>
        <c:lblAlgn val="ctr"/>
        <c:lblOffset val="100"/>
      </c:catAx>
      <c:valAx>
        <c:axId val="45763968"/>
        <c:scaling>
          <c:orientation val="minMax"/>
          <c:max val="10"/>
        </c:scaling>
        <c:axPos val="l"/>
        <c:numFmt formatCode="0.0" sourceLinked="1"/>
        <c:tickLblPos val="nextTo"/>
        <c:txPr>
          <a:bodyPr rot="0" vert="horz"/>
          <a:lstStyle/>
          <a:p>
            <a:pPr>
              <a:defRPr lang="en-US"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45762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 rot="-5400000" vert="horz"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5.0745844269466317E-3"/>
          <c:y val="0.10420117838574586"/>
          <c:w val="0.9787446412948384"/>
          <c:h val="0.6579612231041291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0E-447A-873F-9487C3D86B40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0E-447A-873F-9487C3D86B40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0E-447A-873F-9487C3D86B40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20E-447A-873F-9487C3D86B40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20E-447A-873F-9487C3D86B40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20E-447A-873F-9487C3D86B40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20E-447A-873F-9487C3D86B40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20E-447A-873F-9487C3D86B40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20E-447A-873F-9487C3D86B40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420E-447A-873F-9487C3D86B40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420E-447A-873F-9487C3D86B40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420E-447A-873F-9487C3D86B40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420E-447A-873F-9487C3D86B40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420E-447A-873F-9487C3D86B40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420E-447A-873F-9487C3D86B40}"/>
              </c:ext>
            </c:extLst>
          </c:dPt>
          <c:dPt>
            <c:idx val="1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420E-447A-873F-9487C3D86B40}"/>
              </c:ext>
            </c:extLst>
          </c:dPt>
          <c:dPt>
            <c:idx val="1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420E-447A-873F-9487C3D86B40}"/>
              </c:ext>
            </c:extLst>
          </c:dPt>
          <c:dPt>
            <c:idx val="1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420E-447A-873F-9487C3D86B40}"/>
              </c:ext>
            </c:extLst>
          </c:dPt>
          <c:dPt>
            <c:idx val="1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420E-447A-873F-9487C3D86B4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900" b="1"/>
                  </a:pPr>
                  <a:endParaRPr lang="es-ES"/>
                </a:p>
              </c:txPr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900" b="1"/>
                  </a:pPr>
                  <a:endParaRPr lang="es-ES"/>
                </a:p>
              </c:txPr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900" b="1"/>
                  </a:pPr>
                  <a:endParaRPr lang="es-ES"/>
                </a:p>
              </c:txPr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900" b="1"/>
                  </a:pPr>
                  <a:endParaRPr lang="es-ES"/>
                </a:p>
              </c:txPr>
            </c:dLbl>
            <c:dLbl>
              <c:idx val="29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900" b="1"/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9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FEEDBOX!$A$6:$B$35</c:f>
              <c:multiLvlStrCache>
                <c:ptCount val="30"/>
                <c:lvl>
                  <c:pt idx="0">
                    <c:v>PGJE </c:v>
                  </c:pt>
                  <c:pt idx="1">
                    <c:v>SPF </c:v>
                  </c:pt>
                  <c:pt idx="2">
                    <c:v>RPPC </c:v>
                  </c:pt>
                  <c:pt idx="3">
                    <c:v>ISESALUD </c:v>
                  </c:pt>
                  <c:pt idx="4">
                    <c:v>CESPE </c:v>
                  </c:pt>
                  <c:pt idx="5">
                    <c:v>CESPT </c:v>
                  </c:pt>
                  <c:pt idx="6">
                    <c:v>INDIVI </c:v>
                  </c:pt>
                  <c:pt idx="7">
                    <c:v>IPBC </c:v>
                  </c:pt>
                  <c:pt idx="8">
                    <c:v>ICBC </c:v>
                  </c:pt>
                  <c:pt idx="9">
                    <c:v>SEE </c:v>
                  </c:pt>
                  <c:pt idx="10">
                    <c:v>SGG </c:v>
                  </c:pt>
                  <c:pt idx="11">
                    <c:v>ISSSTECALI </c:v>
                  </c:pt>
                  <c:pt idx="12">
                    <c:v>CESPM </c:v>
                  </c:pt>
                  <c:pt idx="13">
                    <c:v>STPS </c:v>
                  </c:pt>
                  <c:pt idx="14">
                    <c:v>DIF </c:v>
                  </c:pt>
                  <c:pt idx="15">
                    <c:v>SEDESOE </c:v>
                  </c:pt>
                  <c:pt idx="16">
                    <c:v>SSP </c:v>
                  </c:pt>
                  <c:pt idx="17">
                    <c:v>REPSS </c:v>
                  </c:pt>
                  <c:pt idx="18">
                    <c:v>CESPTE </c:v>
                  </c:pt>
                  <c:pt idx="19">
                    <c:v>SECTURE </c:v>
                  </c:pt>
                  <c:pt idx="20">
                    <c:v>DCEG </c:v>
                  </c:pt>
                  <c:pt idx="21">
                    <c:v>UNEME</c:v>
                  </c:pt>
                  <c:pt idx="22">
                    <c:v>EJECUTIVO</c:v>
                  </c:pt>
                  <c:pt idx="23">
                    <c:v>SEFOA </c:v>
                  </c:pt>
                  <c:pt idx="24">
                    <c:v>SEPESCA </c:v>
                  </c:pt>
                  <c:pt idx="25">
                    <c:v>INJUVEN </c:v>
                  </c:pt>
                  <c:pt idx="26">
                    <c:v>SEDECO </c:v>
                  </c:pt>
                  <c:pt idx="27">
                    <c:v>JUEBC </c:v>
                  </c:pt>
                  <c:pt idx="28">
                    <c:v>INMUJER </c:v>
                  </c:pt>
                  <c:pt idx="29">
                    <c:v>COBACH </c:v>
                  </c:pt>
                </c:lvl>
                <c:lvl>
                  <c:pt idx="0">
                    <c:v>30</c:v>
                  </c:pt>
                  <c:pt idx="1">
                    <c:v>29</c:v>
                  </c:pt>
                  <c:pt idx="2">
                    <c:v>28</c:v>
                  </c:pt>
                  <c:pt idx="3">
                    <c:v>27</c:v>
                  </c:pt>
                  <c:pt idx="4">
                    <c:v>26</c:v>
                  </c:pt>
                  <c:pt idx="5">
                    <c:v>25</c:v>
                  </c:pt>
                  <c:pt idx="6">
                    <c:v>24</c:v>
                  </c:pt>
                  <c:pt idx="7">
                    <c:v>23</c:v>
                  </c:pt>
                  <c:pt idx="8">
                    <c:v>22</c:v>
                  </c:pt>
                  <c:pt idx="9">
                    <c:v>21</c:v>
                  </c:pt>
                  <c:pt idx="10">
                    <c:v>20</c:v>
                  </c:pt>
                  <c:pt idx="11">
                    <c:v>19</c:v>
                  </c:pt>
                  <c:pt idx="12">
                    <c:v>18</c:v>
                  </c:pt>
                  <c:pt idx="13">
                    <c:v>17</c:v>
                  </c:pt>
                  <c:pt idx="14">
                    <c:v>16</c:v>
                  </c:pt>
                  <c:pt idx="15">
                    <c:v>15</c:v>
                  </c:pt>
                  <c:pt idx="16">
                    <c:v>14</c:v>
                  </c:pt>
                  <c:pt idx="17">
                    <c:v>13</c:v>
                  </c:pt>
                  <c:pt idx="18">
                    <c:v>12</c:v>
                  </c:pt>
                  <c:pt idx="19">
                    <c:v>11</c:v>
                  </c:pt>
                  <c:pt idx="20">
                    <c:v>10</c:v>
                  </c:pt>
                  <c:pt idx="21">
                    <c:v>9</c:v>
                  </c:pt>
                  <c:pt idx="22">
                    <c:v>8</c:v>
                  </c:pt>
                  <c:pt idx="23">
                    <c:v>7</c:v>
                  </c:pt>
                  <c:pt idx="24">
                    <c:v>6</c:v>
                  </c:pt>
                  <c:pt idx="25">
                    <c:v>5</c:v>
                  </c:pt>
                  <c:pt idx="26">
                    <c:v>4</c:v>
                  </c:pt>
                  <c:pt idx="27">
                    <c:v>3</c:v>
                  </c:pt>
                  <c:pt idx="28">
                    <c:v>2</c:v>
                  </c:pt>
                  <c:pt idx="29">
                    <c:v>1</c:v>
                  </c:pt>
                </c:lvl>
              </c:multiLvlStrCache>
            </c:multiLvlStrRef>
          </c:cat>
          <c:val>
            <c:numRef>
              <c:f>FEEDBOX!$C$6:$C$35</c:f>
              <c:numCache>
                <c:formatCode>0.0</c:formatCode>
                <c:ptCount val="30"/>
                <c:pt idx="0">
                  <c:v>6.0637230349992901</c:v>
                </c:pt>
                <c:pt idx="1">
                  <c:v>6.132271397436873</c:v>
                </c:pt>
                <c:pt idx="2">
                  <c:v>6.255484951993215</c:v>
                </c:pt>
                <c:pt idx="3">
                  <c:v>6.3572614320986229</c:v>
                </c:pt>
                <c:pt idx="4">
                  <c:v>6.3780620292682668</c:v>
                </c:pt>
                <c:pt idx="5">
                  <c:v>6.4184119085435638</c:v>
                </c:pt>
                <c:pt idx="6">
                  <c:v>6.5004799289152642</c:v>
                </c:pt>
                <c:pt idx="7">
                  <c:v>6.5199381632841167</c:v>
                </c:pt>
                <c:pt idx="8">
                  <c:v>6.6225261848235384</c:v>
                </c:pt>
                <c:pt idx="9">
                  <c:v>6.6997941721163885</c:v>
                </c:pt>
                <c:pt idx="10">
                  <c:v>6.7430978240574895</c:v>
                </c:pt>
                <c:pt idx="11">
                  <c:v>6.7587595933562552</c:v>
                </c:pt>
                <c:pt idx="12">
                  <c:v>6.7602679381202861</c:v>
                </c:pt>
                <c:pt idx="13">
                  <c:v>6.8728003947893077</c:v>
                </c:pt>
                <c:pt idx="14">
                  <c:v>6.8831033741135013</c:v>
                </c:pt>
                <c:pt idx="15">
                  <c:v>7.3952915747097885</c:v>
                </c:pt>
                <c:pt idx="16">
                  <c:v>7.4153002848225018</c:v>
                </c:pt>
                <c:pt idx="17">
                  <c:v>7.7158873081997221</c:v>
                </c:pt>
                <c:pt idx="18">
                  <c:v>7.8344612453614291</c:v>
                </c:pt>
                <c:pt idx="19">
                  <c:v>8.0767489711934157</c:v>
                </c:pt>
                <c:pt idx="20">
                  <c:v>8.1482609752003494</c:v>
                </c:pt>
                <c:pt idx="21">
                  <c:v>8.2818323372393667</c:v>
                </c:pt>
                <c:pt idx="22">
                  <c:v>8.4528401122019705</c:v>
                </c:pt>
                <c:pt idx="23">
                  <c:v>8.4540165973119095</c:v>
                </c:pt>
                <c:pt idx="24">
                  <c:v>8.4765866631622888</c:v>
                </c:pt>
                <c:pt idx="25">
                  <c:v>8.5301128715919852</c:v>
                </c:pt>
                <c:pt idx="26">
                  <c:v>8.5453433137622046</c:v>
                </c:pt>
                <c:pt idx="27">
                  <c:v>9.1344857227378515</c:v>
                </c:pt>
                <c:pt idx="28">
                  <c:v>9.4223484848484826</c:v>
                </c:pt>
                <c:pt idx="29">
                  <c:v>9.5793456271397464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C-420E-447A-873F-9487C3D86B40}"/>
            </c:ext>
          </c:extLst>
        </c:ser>
        <c:dLbls/>
        <c:axId val="45790336"/>
        <c:axId val="45791872"/>
      </c:barChart>
      <c:catAx>
        <c:axId val="45790336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1050"/>
            </a:pPr>
            <a:endParaRPr lang="es-ES"/>
          </a:p>
        </c:txPr>
        <c:crossAx val="45791872"/>
        <c:crosses val="autoZero"/>
        <c:auto val="1"/>
        <c:lblAlgn val="ctr"/>
        <c:lblOffset val="100"/>
      </c:catAx>
      <c:valAx>
        <c:axId val="45791872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57903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2.622856066994823E-2"/>
          <c:y val="8.4650723558203897E-2"/>
          <c:w val="0.93568905602648988"/>
          <c:h val="0.68676171211534742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9E-4678-B3C1-207C5D32D271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9E-4678-B3C1-207C5D32D271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59E-4678-B3C1-207C5D32D271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59E-4678-B3C1-207C5D32D271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59E-4678-B3C1-207C5D32D271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59E-4678-B3C1-207C5D32D271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59E-4678-B3C1-207C5D32D271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59E-4678-B3C1-207C5D32D271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59E-4678-B3C1-207C5D32D271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59E-4678-B3C1-207C5D32D271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59E-4678-B3C1-207C5D32D271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F59E-4678-B3C1-207C5D32D271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F59E-4678-B3C1-207C5D32D271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F59E-4678-B3C1-207C5D32D27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800" b="1"/>
                  </a:pPr>
                  <a:endParaRPr lang="es-ES"/>
                </a:p>
              </c:txPr>
            </c:dLbl>
            <c:dLbl>
              <c:idx val="14"/>
              <c:layout/>
              <c:tx>
                <c:rich>
                  <a:bodyPr/>
                  <a:lstStyle/>
                  <a:p>
                    <a:fld id="{D4DDD703-3125-4152-847A-E2F69337C2CB}" type="VALUE">
                      <a:rPr lang="en-US" sz="900" b="1"/>
                      <a:pPr/>
                      <a:t>[VALUE]</a:t>
                    </a:fld>
                    <a:endParaRPr lang="es-MX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5651-40C8-85A6-E8388A6D5326}"/>
                </c:ext>
              </c:extLst>
            </c:dLbl>
            <c:dLbl>
              <c:idx val="17"/>
              <c:layout/>
              <c:tx>
                <c:rich>
                  <a:bodyPr/>
                  <a:lstStyle/>
                  <a:p>
                    <a:fld id="{A077C17C-A13E-48F8-8F49-8222258E8281}" type="VALUE">
                      <a:rPr lang="en-US" sz="800" b="1"/>
                      <a:pPr/>
                      <a:t>[VALUE]</a:t>
                    </a:fld>
                    <a:endParaRPr lang="es-MX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5651-40C8-85A6-E8388A6D53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8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SETYS!$A$6:$B$23</c:f>
              <c:multiLvlStrCache>
                <c:ptCount val="18"/>
                <c:lvl>
                  <c:pt idx="0">
                    <c:v>IPEBC</c:v>
                  </c:pt>
                  <c:pt idx="1">
                    <c:v>ISSSTECALI</c:v>
                  </c:pt>
                  <c:pt idx="2">
                    <c:v>ISESALUD</c:v>
                  </c:pt>
                  <c:pt idx="3">
                    <c:v>CESPE</c:v>
                  </c:pt>
                  <c:pt idx="4">
                    <c:v>SEDESOE</c:v>
                  </c:pt>
                  <c:pt idx="5">
                    <c:v>SSP</c:v>
                  </c:pt>
                  <c:pt idx="6">
                    <c:v>REPSS</c:v>
                  </c:pt>
                  <c:pt idx="7">
                    <c:v>PGJE</c:v>
                  </c:pt>
                  <c:pt idx="8">
                    <c:v>INDIVI</c:v>
                  </c:pt>
                  <c:pt idx="9">
                    <c:v>RPPC</c:v>
                  </c:pt>
                  <c:pt idx="10">
                    <c:v>SPF</c:v>
                  </c:pt>
                  <c:pt idx="11">
                    <c:v>SGG</c:v>
                  </c:pt>
                  <c:pt idx="12">
                    <c:v>DIF</c:v>
                  </c:pt>
                  <c:pt idx="13">
                    <c:v>CESPM</c:v>
                  </c:pt>
                  <c:pt idx="14">
                    <c:v>JUEBC</c:v>
                  </c:pt>
                  <c:pt idx="15">
                    <c:v>SEBS</c:v>
                  </c:pt>
                  <c:pt idx="16">
                    <c:v>CESPT</c:v>
                  </c:pt>
                  <c:pt idx="17">
                    <c:v>CESPTE</c:v>
                  </c:pt>
                </c:lvl>
                <c:lvl>
                  <c:pt idx="0">
                    <c:v>18</c:v>
                  </c:pt>
                  <c:pt idx="1">
                    <c:v>17</c:v>
                  </c:pt>
                  <c:pt idx="2">
                    <c:v>16</c:v>
                  </c:pt>
                  <c:pt idx="3">
                    <c:v>15</c:v>
                  </c:pt>
                  <c:pt idx="4">
                    <c:v>14</c:v>
                  </c:pt>
                  <c:pt idx="5">
                    <c:v>13</c:v>
                  </c:pt>
                  <c:pt idx="6">
                    <c:v>12</c:v>
                  </c:pt>
                  <c:pt idx="7">
                    <c:v>11</c:v>
                  </c:pt>
                  <c:pt idx="8">
                    <c:v>10</c:v>
                  </c:pt>
                  <c:pt idx="9">
                    <c:v>9</c:v>
                  </c:pt>
                  <c:pt idx="10">
                    <c:v>8</c:v>
                  </c:pt>
                  <c:pt idx="11">
                    <c:v>7</c:v>
                  </c:pt>
                  <c:pt idx="12">
                    <c:v>6</c:v>
                  </c:pt>
                  <c:pt idx="13">
                    <c:v>5</c:v>
                  </c:pt>
                  <c:pt idx="14">
                    <c:v>4</c:v>
                  </c:pt>
                  <c:pt idx="15">
                    <c:v>3</c:v>
                  </c:pt>
                  <c:pt idx="16">
                    <c:v>2</c:v>
                  </c:pt>
                  <c:pt idx="17">
                    <c:v>1</c:v>
                  </c:pt>
                </c:lvl>
              </c:multiLvlStrCache>
            </c:multiLvlStrRef>
          </c:cat>
          <c:val>
            <c:numRef>
              <c:f>SETYS!$C$6:$C$23</c:f>
              <c:numCache>
                <c:formatCode>0.0</c:formatCode>
                <c:ptCount val="18"/>
                <c:pt idx="0">
                  <c:v>6.3000000000000007</c:v>
                </c:pt>
                <c:pt idx="1">
                  <c:v>6.8505586592178753</c:v>
                </c:pt>
                <c:pt idx="2">
                  <c:v>7.1365694164989915</c:v>
                </c:pt>
                <c:pt idx="3">
                  <c:v>7.2190656565656575</c:v>
                </c:pt>
                <c:pt idx="4">
                  <c:v>7.3858695652173907</c:v>
                </c:pt>
                <c:pt idx="5">
                  <c:v>7.4251760563380262</c:v>
                </c:pt>
                <c:pt idx="6">
                  <c:v>7.4386160714285712</c:v>
                </c:pt>
                <c:pt idx="7">
                  <c:v>7.4826388888888884</c:v>
                </c:pt>
                <c:pt idx="8">
                  <c:v>7.4900793650793673</c:v>
                </c:pt>
                <c:pt idx="9">
                  <c:v>7.6076158940397356</c:v>
                </c:pt>
                <c:pt idx="10">
                  <c:v>7.6098901098901104</c:v>
                </c:pt>
                <c:pt idx="11">
                  <c:v>7.8124999999999982</c:v>
                </c:pt>
                <c:pt idx="12">
                  <c:v>7.8427419354838737</c:v>
                </c:pt>
                <c:pt idx="13">
                  <c:v>7.9466711956521801</c:v>
                </c:pt>
                <c:pt idx="14">
                  <c:v>8.2304216867469879</c:v>
                </c:pt>
                <c:pt idx="15">
                  <c:v>8.2696280991735502</c:v>
                </c:pt>
                <c:pt idx="16">
                  <c:v>8.3854166666666732</c:v>
                </c:pt>
                <c:pt idx="17">
                  <c:v>8.9854166666666728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7-F59E-4678-B3C1-207C5D32D271}"/>
            </c:ext>
          </c:extLst>
        </c:ser>
        <c:dLbls/>
        <c:axId val="45975040"/>
        <c:axId val="45976576"/>
      </c:barChart>
      <c:catAx>
        <c:axId val="45975040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/>
            </a:pPr>
            <a:endParaRPr lang="es-ES"/>
          </a:p>
        </c:txPr>
        <c:crossAx val="45976576"/>
        <c:crosses val="autoZero"/>
        <c:auto val="1"/>
        <c:lblAlgn val="ctr"/>
        <c:lblOffset val="100"/>
      </c:catAx>
      <c:valAx>
        <c:axId val="45976576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59750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4.5352362204724411E-2"/>
          <c:y val="7.8089885651305022E-2"/>
          <c:w val="0.93568905602648988"/>
          <c:h val="0.68051054540083744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94-4649-B253-5399061B3817}"/>
              </c:ext>
            </c:extLst>
          </c:dPt>
          <c:dPt>
            <c:idx val="1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094-4649-B253-5399061B3817}"/>
              </c:ext>
            </c:extLst>
          </c:dPt>
          <c:dPt>
            <c:idx val="2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094-4649-B253-5399061B3817}"/>
              </c:ext>
            </c:extLst>
          </c:dPt>
          <c:dPt>
            <c:idx val="3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094-4649-B253-5399061B3817}"/>
              </c:ext>
            </c:extLst>
          </c:dPt>
          <c:dPt>
            <c:idx val="4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094-4649-B253-5399061B3817}"/>
              </c:ext>
            </c:extLst>
          </c:dPt>
          <c:dPt>
            <c:idx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094-4649-B253-5399061B3817}"/>
              </c:ext>
            </c:extLst>
          </c:dPt>
          <c:dPt>
            <c:idx val="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094-4649-B253-5399061B3817}"/>
              </c:ext>
            </c:extLst>
          </c:dPt>
          <c:dPt>
            <c:idx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094-4649-B253-5399061B3817}"/>
              </c:ext>
            </c:extLst>
          </c:dPt>
          <c:dPt>
            <c:idx val="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6094-4649-B253-5399061B3817}"/>
              </c:ext>
            </c:extLst>
          </c:dPt>
          <c:dPt>
            <c:idx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6094-4649-B253-5399061B3817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6094-4649-B253-5399061B3817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6094-4649-B253-5399061B3817}"/>
              </c:ext>
            </c:extLst>
          </c:dPt>
          <c:dPt>
            <c:idx val="1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6094-4649-B253-5399061B3817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6094-4649-B253-5399061B3817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6094-4649-B253-5399061B3817}"/>
              </c:ext>
            </c:extLst>
          </c:dPt>
          <c:dPt>
            <c:idx val="1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6094-4649-B253-5399061B3817}"/>
              </c:ext>
            </c:extLst>
          </c:dPt>
          <c:dPt>
            <c:idx val="1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6094-4649-B253-5399061B3817}"/>
              </c:ext>
            </c:extLst>
          </c:dPt>
          <c:dPt>
            <c:idx val="1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6094-4649-B253-5399061B3817}"/>
              </c:ext>
            </c:extLst>
          </c:dPt>
          <c:dPt>
            <c:idx val="1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6094-4649-B253-5399061B381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28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39"/>
              <c:layout>
                <c:manualLayout>
                  <c:x val="-4.1666666666666675E-3"/>
                  <c:y val="-5.41503238573109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0C4D-4332-B893-246906CA55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7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MEDIOS!$A$6:$B$51</c:f>
              <c:multiLvlStrCache>
                <c:ptCount val="46"/>
                <c:lvl>
                  <c:pt idx="0">
                    <c:v>SIDUE</c:v>
                  </c:pt>
                  <c:pt idx="1">
                    <c:v>COBACH</c:v>
                  </c:pt>
                  <c:pt idx="2">
                    <c:v>CESPT</c:v>
                  </c:pt>
                  <c:pt idx="3">
                    <c:v>CEA</c:v>
                  </c:pt>
                  <c:pt idx="4">
                    <c:v>CESPE</c:v>
                  </c:pt>
                  <c:pt idx="5">
                    <c:v>RPPC</c:v>
                  </c:pt>
                  <c:pt idx="6">
                    <c:v>JUEBC</c:v>
                  </c:pt>
                  <c:pt idx="7">
                    <c:v>CESPM</c:v>
                  </c:pt>
                  <c:pt idx="8">
                    <c:v>IPEBC</c:v>
                  </c:pt>
                  <c:pt idx="9">
                    <c:v>SGG</c:v>
                  </c:pt>
                  <c:pt idx="10">
                    <c:v>SPF</c:v>
                  </c:pt>
                  <c:pt idx="11">
                    <c:v>CESPTE</c:v>
                  </c:pt>
                  <c:pt idx="12">
                    <c:v>SPA</c:v>
                  </c:pt>
                  <c:pt idx="13">
                    <c:v>OE</c:v>
                  </c:pt>
                  <c:pt idx="14">
                    <c:v>ISESALUD</c:v>
                  </c:pt>
                  <c:pt idx="15">
                    <c:v>OMG</c:v>
                  </c:pt>
                  <c:pt idx="16">
                    <c:v>SCTG</c:v>
                  </c:pt>
                  <c:pt idx="17">
                    <c:v>ISSSTECALI</c:v>
                  </c:pt>
                  <c:pt idx="18">
                    <c:v>SEE-SEBS</c:v>
                  </c:pt>
                  <c:pt idx="19">
                    <c:v>SEDECO</c:v>
                  </c:pt>
                  <c:pt idx="20">
                    <c:v>SSPE</c:v>
                  </c:pt>
                  <c:pt idx="21">
                    <c:v>PGJE</c:v>
                  </c:pt>
                  <c:pt idx="22">
                    <c:v>ICBC</c:v>
                  </c:pt>
                  <c:pt idx="23">
                    <c:v>CAME</c:v>
                  </c:pt>
                  <c:pt idx="24">
                    <c:v>REPSS</c:v>
                  </c:pt>
                  <c:pt idx="25">
                    <c:v>DIF</c:v>
                  </c:pt>
                  <c:pt idx="26">
                    <c:v>STPS</c:v>
                  </c:pt>
                  <c:pt idx="27">
                    <c:v>SECTURE</c:v>
                  </c:pt>
                  <c:pt idx="28">
                    <c:v>CEE</c:v>
                  </c:pt>
                  <c:pt idx="29">
                    <c:v>INDE</c:v>
                  </c:pt>
                  <c:pt idx="30">
                    <c:v>SEFOA</c:v>
                  </c:pt>
                  <c:pt idx="31">
                    <c:v>INMUJER</c:v>
                  </c:pt>
                  <c:pt idx="32">
                    <c:v>CECYTE</c:v>
                  </c:pt>
                  <c:pt idx="33">
                    <c:v>INJUVEN</c:v>
                  </c:pt>
                  <c:pt idx="34">
                    <c:v>SEDESOE</c:v>
                  </c:pt>
                  <c:pt idx="35">
                    <c:v>FIARUM</c:v>
                  </c:pt>
                  <c:pt idx="36">
                    <c:v>SEPESCA</c:v>
                  </c:pt>
                  <c:pt idx="37">
                    <c:v>UNEME</c:v>
                  </c:pt>
                  <c:pt idx="38">
                    <c:v>CONALEP</c:v>
                  </c:pt>
                  <c:pt idx="39">
                    <c:v>INDIVI</c:v>
                  </c:pt>
                  <c:pt idx="40">
                    <c:v>INIFE-BC</c:v>
                  </c:pt>
                  <c:pt idx="41">
                    <c:v>UPBC</c:v>
                  </c:pt>
                  <c:pt idx="42">
                    <c:v>UTT</c:v>
                  </c:pt>
                  <c:pt idx="43">
                    <c:v>ADMICARGA</c:v>
                  </c:pt>
                  <c:pt idx="44">
                    <c:v>COPLADE</c:v>
                  </c:pt>
                  <c:pt idx="45">
                    <c:v>BAJA CENTER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MEDIOS!$C$6:$C$51</c:f>
              <c:numCache>
                <c:formatCode>0.0</c:formatCode>
                <c:ptCount val="46"/>
                <c:pt idx="0">
                  <c:v>4.58</c:v>
                </c:pt>
                <c:pt idx="1">
                  <c:v>4.71</c:v>
                </c:pt>
                <c:pt idx="2">
                  <c:v>4.8099999999999996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5.31</c:v>
                </c:pt>
                <c:pt idx="8">
                  <c:v>5.45</c:v>
                </c:pt>
                <c:pt idx="9">
                  <c:v>5.89</c:v>
                </c:pt>
                <c:pt idx="10">
                  <c:v>5.98</c:v>
                </c:pt>
                <c:pt idx="11">
                  <c:v>6.5</c:v>
                </c:pt>
                <c:pt idx="12">
                  <c:v>6.89</c:v>
                </c:pt>
                <c:pt idx="13">
                  <c:v>7.02</c:v>
                </c:pt>
                <c:pt idx="14">
                  <c:v>7.03</c:v>
                </c:pt>
                <c:pt idx="15">
                  <c:v>7.29</c:v>
                </c:pt>
                <c:pt idx="16">
                  <c:v>7.5</c:v>
                </c:pt>
                <c:pt idx="17">
                  <c:v>7.8199999999999985</c:v>
                </c:pt>
                <c:pt idx="18">
                  <c:v>7.9</c:v>
                </c:pt>
                <c:pt idx="19">
                  <c:v>7.96</c:v>
                </c:pt>
                <c:pt idx="20">
                  <c:v>8.0400000000000009</c:v>
                </c:pt>
                <c:pt idx="21">
                  <c:v>8.07</c:v>
                </c:pt>
                <c:pt idx="22">
                  <c:v>8.1300000000000008</c:v>
                </c:pt>
                <c:pt idx="23">
                  <c:v>8.33</c:v>
                </c:pt>
                <c:pt idx="24">
                  <c:v>8.33</c:v>
                </c:pt>
                <c:pt idx="25">
                  <c:v>8.360000000000003</c:v>
                </c:pt>
                <c:pt idx="26">
                  <c:v>8.48</c:v>
                </c:pt>
                <c:pt idx="27">
                  <c:v>8.57</c:v>
                </c:pt>
                <c:pt idx="28">
                  <c:v>9</c:v>
                </c:pt>
                <c:pt idx="29">
                  <c:v>9.02</c:v>
                </c:pt>
                <c:pt idx="30">
                  <c:v>9.15</c:v>
                </c:pt>
                <c:pt idx="31">
                  <c:v>9.17</c:v>
                </c:pt>
                <c:pt idx="32">
                  <c:v>9.2000000000000011</c:v>
                </c:pt>
                <c:pt idx="33">
                  <c:v>9.2100000000000009</c:v>
                </c:pt>
                <c:pt idx="34">
                  <c:v>9.27</c:v>
                </c:pt>
                <c:pt idx="35">
                  <c:v>9.3800000000000008</c:v>
                </c:pt>
                <c:pt idx="36">
                  <c:v>9.39</c:v>
                </c:pt>
                <c:pt idx="37">
                  <c:v>9.5</c:v>
                </c:pt>
                <c:pt idx="38">
                  <c:v>9.81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C-6094-4649-B253-5399061B3817}"/>
            </c:ext>
          </c:extLst>
        </c:ser>
        <c:dLbls/>
        <c:axId val="45907328"/>
        <c:axId val="45933696"/>
      </c:barChart>
      <c:catAx>
        <c:axId val="45907328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900"/>
            </a:pPr>
            <a:endParaRPr lang="es-ES"/>
          </a:p>
        </c:txPr>
        <c:crossAx val="45933696"/>
        <c:crosses val="autoZero"/>
        <c:auto val="1"/>
        <c:lblAlgn val="ctr"/>
        <c:lblOffset val="100"/>
      </c:catAx>
      <c:valAx>
        <c:axId val="45933696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59073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5.0907923327638181E-2"/>
          <c:y val="4.6003771079939713E-2"/>
          <c:w val="0.93568905602648988"/>
          <c:h val="0.7387274888168486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dPt>
            <c:idx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64-44A8-8A6F-AEADA1C802F4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64-44A8-8A6F-AEADA1C802F4}"/>
              </c:ext>
            </c:extLst>
          </c:dPt>
          <c:dPt>
            <c:idx val="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64-44A8-8A6F-AEADA1C802F4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864-44A8-8A6F-AEADA1C802F4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864-44A8-8A6F-AEADA1C802F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10"/>
              <c:layout>
                <c:manualLayout>
                  <c:x val="0"/>
                  <c:y val="-9.757960747858989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726-4399-BDCE-158DBA173649}"/>
                </c:ext>
              </c:extLst>
            </c:dLbl>
            <c:dLbl>
              <c:idx val="15"/>
              <c:layout>
                <c:manualLayout>
                  <c:x val="-1.4814816542994057E-3"/>
                  <c:y val="-7.178612352140476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726-4399-BDCE-158DBA1736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7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'SIST QUEJAS'!$A$6:$B$51</c:f>
              <c:multiLvlStrCache>
                <c:ptCount val="46"/>
                <c:lvl>
                  <c:pt idx="0">
                    <c:v>CESPM</c:v>
                  </c:pt>
                  <c:pt idx="1">
                    <c:v>ICBC</c:v>
                  </c:pt>
                  <c:pt idx="2">
                    <c:v>SEDESOE</c:v>
                  </c:pt>
                  <c:pt idx="3">
                    <c:v>SCTG</c:v>
                  </c:pt>
                  <c:pt idx="4">
                    <c:v>INIFE</c:v>
                  </c:pt>
                  <c:pt idx="5">
                    <c:v>CESPE</c:v>
                  </c:pt>
                  <c:pt idx="6">
                    <c:v>STPS</c:v>
                  </c:pt>
                  <c:pt idx="7">
                    <c:v>COBACH</c:v>
                  </c:pt>
                  <c:pt idx="8">
                    <c:v>SSP</c:v>
                  </c:pt>
                  <c:pt idx="9">
                    <c:v>ISSSTECALI</c:v>
                  </c:pt>
                  <c:pt idx="10">
                    <c:v>SIDUE</c:v>
                  </c:pt>
                  <c:pt idx="11">
                    <c:v>INDIVI</c:v>
                  </c:pt>
                  <c:pt idx="12">
                    <c:v>SEBS-ISEP</c:v>
                  </c:pt>
                  <c:pt idx="13">
                    <c:v>SPF</c:v>
                  </c:pt>
                  <c:pt idx="14">
                    <c:v>INDE</c:v>
                  </c:pt>
                  <c:pt idx="15">
                    <c:v>JUEBC</c:v>
                  </c:pt>
                  <c:pt idx="16">
                    <c:v>PGJE</c:v>
                  </c:pt>
                  <c:pt idx="17">
                    <c:v>OM</c:v>
                  </c:pt>
                  <c:pt idx="18">
                    <c:v>CESPT</c:v>
                  </c:pt>
                  <c:pt idx="19">
                    <c:v>ISESALUD</c:v>
                  </c:pt>
                  <c:pt idx="20">
                    <c:v>IPBC</c:v>
                  </c:pt>
                  <c:pt idx="21">
                    <c:v>DIF</c:v>
                  </c:pt>
                  <c:pt idx="22">
                    <c:v>CECYTE</c:v>
                  </c:pt>
                  <c:pt idx="23">
                    <c:v>RPPC</c:v>
                  </c:pt>
                  <c:pt idx="24">
                    <c:v>SPA</c:v>
                  </c:pt>
                  <c:pt idx="25">
                    <c:v>SECTURE</c:v>
                  </c:pt>
                  <c:pt idx="26">
                    <c:v>UNEME</c:v>
                  </c:pt>
                  <c:pt idx="27">
                    <c:v>INDIVI</c:v>
                  </c:pt>
                  <c:pt idx="28">
                    <c:v>UPBC</c:v>
                  </c:pt>
                  <c:pt idx="29">
                    <c:v>SEPESCA</c:v>
                  </c:pt>
                  <c:pt idx="30">
                    <c:v>SEFOA</c:v>
                  </c:pt>
                  <c:pt idx="31">
                    <c:v>CONALEP</c:v>
                  </c:pt>
                  <c:pt idx="32">
                    <c:v>CEA</c:v>
                  </c:pt>
                  <c:pt idx="33">
                    <c:v>REPSS</c:v>
                  </c:pt>
                  <c:pt idx="34">
                    <c:v>INJUVEN</c:v>
                  </c:pt>
                  <c:pt idx="35">
                    <c:v>INMUJER</c:v>
                  </c:pt>
                  <c:pt idx="36">
                    <c:v>ADMICARGA</c:v>
                  </c:pt>
                  <c:pt idx="37">
                    <c:v>SEDECO</c:v>
                  </c:pt>
                  <c:pt idx="38">
                    <c:v>COPLADE</c:v>
                  </c:pt>
                  <c:pt idx="39">
                    <c:v>SGG</c:v>
                  </c:pt>
                  <c:pt idx="40">
                    <c:v>CEEBC</c:v>
                  </c:pt>
                  <c:pt idx="41">
                    <c:v>CMC</c:v>
                  </c:pt>
                  <c:pt idx="42">
                    <c:v>UTT</c:v>
                  </c:pt>
                  <c:pt idx="43">
                    <c:v>CESPTE</c:v>
                  </c:pt>
                  <c:pt idx="44">
                    <c:v>CAME</c:v>
                  </c:pt>
                  <c:pt idx="45">
                    <c:v>FIARUM</c:v>
                  </c:pt>
                </c:lvl>
                <c:lvl>
                  <c:pt idx="0">
                    <c:v>46</c:v>
                  </c:pt>
                  <c:pt idx="1">
                    <c:v>45</c:v>
                  </c:pt>
                  <c:pt idx="2">
                    <c:v>44</c:v>
                  </c:pt>
                  <c:pt idx="3">
                    <c:v>43</c:v>
                  </c:pt>
                  <c:pt idx="4">
                    <c:v>42</c:v>
                  </c:pt>
                  <c:pt idx="5">
                    <c:v>41</c:v>
                  </c:pt>
                  <c:pt idx="6">
                    <c:v>40</c:v>
                  </c:pt>
                  <c:pt idx="7">
                    <c:v>39</c:v>
                  </c:pt>
                  <c:pt idx="8">
                    <c:v>38</c:v>
                  </c:pt>
                  <c:pt idx="9">
                    <c:v>37</c:v>
                  </c:pt>
                  <c:pt idx="10">
                    <c:v>36</c:v>
                  </c:pt>
                  <c:pt idx="11">
                    <c:v>35</c:v>
                  </c:pt>
                  <c:pt idx="12">
                    <c:v>34</c:v>
                  </c:pt>
                  <c:pt idx="13">
                    <c:v>33</c:v>
                  </c:pt>
                  <c:pt idx="14">
                    <c:v>32</c:v>
                  </c:pt>
                  <c:pt idx="15">
                    <c:v>31</c:v>
                  </c:pt>
                  <c:pt idx="16">
                    <c:v>30</c:v>
                  </c:pt>
                  <c:pt idx="17">
                    <c:v>29</c:v>
                  </c:pt>
                  <c:pt idx="18">
                    <c:v>28</c:v>
                  </c:pt>
                  <c:pt idx="19">
                    <c:v>27</c:v>
                  </c:pt>
                  <c:pt idx="20">
                    <c:v>26</c:v>
                  </c:pt>
                  <c:pt idx="21">
                    <c:v>25</c:v>
                  </c:pt>
                  <c:pt idx="22">
                    <c:v>24</c:v>
                  </c:pt>
                  <c:pt idx="23">
                    <c:v>23</c:v>
                  </c:pt>
                  <c:pt idx="24">
                    <c:v>22</c:v>
                  </c:pt>
                  <c:pt idx="25">
                    <c:v>21</c:v>
                  </c:pt>
                  <c:pt idx="26">
                    <c:v>20</c:v>
                  </c:pt>
                  <c:pt idx="27">
                    <c:v>19</c:v>
                  </c:pt>
                  <c:pt idx="28">
                    <c:v>18</c:v>
                  </c:pt>
                  <c:pt idx="29">
                    <c:v>17</c:v>
                  </c:pt>
                  <c:pt idx="30">
                    <c:v>16</c:v>
                  </c:pt>
                  <c:pt idx="31">
                    <c:v>15</c:v>
                  </c:pt>
                  <c:pt idx="32">
                    <c:v>14</c:v>
                  </c:pt>
                  <c:pt idx="33">
                    <c:v>13</c:v>
                  </c:pt>
                  <c:pt idx="34">
                    <c:v>12</c:v>
                  </c:pt>
                  <c:pt idx="35">
                    <c:v>11</c:v>
                  </c:pt>
                  <c:pt idx="36">
                    <c:v>10</c:v>
                  </c:pt>
                  <c:pt idx="37">
                    <c:v>9</c:v>
                  </c:pt>
                  <c:pt idx="38">
                    <c:v>8</c:v>
                  </c:pt>
                  <c:pt idx="39">
                    <c:v>7</c:v>
                  </c:pt>
                  <c:pt idx="40">
                    <c:v>6</c:v>
                  </c:pt>
                  <c:pt idx="41">
                    <c:v>5</c:v>
                  </c:pt>
                  <c:pt idx="42">
                    <c:v>4</c:v>
                  </c:pt>
                  <c:pt idx="43">
                    <c:v>3</c:v>
                  </c:pt>
                  <c:pt idx="44">
                    <c:v>2</c:v>
                  </c:pt>
                  <c:pt idx="45">
                    <c:v>1</c:v>
                  </c:pt>
                </c:lvl>
              </c:multiLvlStrCache>
            </c:multiLvlStrRef>
          </c:cat>
          <c:val>
            <c:numRef>
              <c:f>'SIST QUEJAS'!$C$6:$C$51</c:f>
              <c:numCache>
                <c:formatCode>0.0</c:formatCode>
                <c:ptCount val="46"/>
                <c:pt idx="0">
                  <c:v>7.5000000000000089</c:v>
                </c:pt>
                <c:pt idx="1">
                  <c:v>8.5000000000000053</c:v>
                </c:pt>
                <c:pt idx="2">
                  <c:v>8.600000000000005</c:v>
                </c:pt>
                <c:pt idx="3">
                  <c:v>8.8000000000000043</c:v>
                </c:pt>
                <c:pt idx="4">
                  <c:v>8.9000000000000057</c:v>
                </c:pt>
                <c:pt idx="5">
                  <c:v>9.3000000000000025</c:v>
                </c:pt>
                <c:pt idx="6">
                  <c:v>9.4000000000000021</c:v>
                </c:pt>
                <c:pt idx="7">
                  <c:v>9.5000000000000018</c:v>
                </c:pt>
                <c:pt idx="8">
                  <c:v>9.5000000000000018</c:v>
                </c:pt>
                <c:pt idx="9">
                  <c:v>9.6000000000000014</c:v>
                </c:pt>
                <c:pt idx="10">
                  <c:v>9.7000000000000011</c:v>
                </c:pt>
                <c:pt idx="11">
                  <c:v>9.8000000000000007</c:v>
                </c:pt>
                <c:pt idx="12">
                  <c:v>9.8000000000000007</c:v>
                </c:pt>
                <c:pt idx="13">
                  <c:v>9.8000000000000007</c:v>
                </c:pt>
                <c:pt idx="14">
                  <c:v>9.8000000000000007</c:v>
                </c:pt>
                <c:pt idx="15">
                  <c:v>9.9500000000000028</c:v>
                </c:pt>
                <c:pt idx="16">
                  <c:v>9.9500000000000028</c:v>
                </c:pt>
                <c:pt idx="17">
                  <c:v>9.9500000000000028</c:v>
                </c:pt>
                <c:pt idx="18">
                  <c:v>9.9500000000000028</c:v>
                </c:pt>
                <c:pt idx="19">
                  <c:v>9.9700000000000006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E-2864-44A8-8A6F-AEADA1C802F4}"/>
            </c:ext>
          </c:extLst>
        </c:ser>
        <c:dLbls/>
        <c:axId val="46161280"/>
        <c:axId val="46171264"/>
      </c:barChart>
      <c:catAx>
        <c:axId val="46161280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800"/>
            </a:pPr>
            <a:endParaRPr lang="es-ES"/>
          </a:p>
        </c:txPr>
        <c:crossAx val="46171264"/>
        <c:crosses val="autoZero"/>
        <c:auto val="1"/>
        <c:lblAlgn val="ctr"/>
        <c:lblOffset val="100"/>
      </c:catAx>
      <c:valAx>
        <c:axId val="46171264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6161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4.9606189851268606E-2"/>
          <c:y val="0.14905237666986149"/>
          <c:w val="0.93568905602648988"/>
          <c:h val="0.64278197976829943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c:spPr>
          <c:dPt>
            <c:idx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301-45B2-9C99-594E22D9FC93}"/>
              </c:ext>
            </c:extLst>
          </c:dPt>
          <c:dPt>
            <c:idx val="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8-E301-45B2-9C99-594E22D9FC93}"/>
              </c:ext>
            </c:extLst>
          </c:dPt>
          <c:dPt>
            <c:idx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E301-45B2-9C99-594E22D9FC93}"/>
              </c:ext>
            </c:extLst>
          </c:dPt>
          <c:dPt>
            <c:idx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01-45B2-9C99-594E22D9FC93}"/>
              </c:ext>
            </c:extLst>
          </c:dPt>
          <c:dPt>
            <c:idx val="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A-E301-45B2-9C99-594E22D9FC93}"/>
              </c:ext>
            </c:extLst>
          </c:dPt>
          <c:dPt>
            <c:idx val="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E301-45B2-9C99-594E22D9FC93}"/>
              </c:ext>
            </c:extLst>
          </c:dPt>
          <c:dPt>
            <c:idx val="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C-E301-45B2-9C99-594E22D9FC93}"/>
              </c:ext>
            </c:extLst>
          </c:dPt>
          <c:dPt>
            <c:idx val="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E301-45B2-9C99-594E22D9FC93}"/>
              </c:ext>
            </c:extLst>
          </c:dPt>
          <c:dPt>
            <c:idx val="1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301-45B2-9C99-594E22D9FC93}"/>
              </c:ext>
            </c:extLst>
          </c:dPt>
          <c:dPt>
            <c:idx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E-E301-45B2-9C99-594E22D9FC93}"/>
              </c:ext>
            </c:extLst>
          </c:dPt>
          <c:dPt>
            <c:idx val="1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E301-45B2-9C99-594E22D9FC93}"/>
              </c:ext>
            </c:extLst>
          </c:dPt>
          <c:dPt>
            <c:idx val="1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01-45B2-9C99-594E22D9FC93}"/>
              </c:ext>
            </c:extLst>
          </c:dPt>
          <c:dPt>
            <c:idx val="1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0-E301-45B2-9C99-594E22D9FC93}"/>
              </c:ext>
            </c:extLst>
          </c:dPt>
          <c:dPt>
            <c:idx val="1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E301-45B2-9C99-594E22D9FC93}"/>
              </c:ext>
            </c:extLst>
          </c:dPt>
          <c:dPt>
            <c:idx val="1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2-E301-45B2-9C99-594E22D9FC93}"/>
              </c:ext>
            </c:extLst>
          </c:dPt>
          <c:dPt>
            <c:idx val="1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3-E301-45B2-9C99-594E22D9FC93}"/>
              </c:ext>
            </c:extLst>
          </c:dPt>
          <c:dPt>
            <c:idx val="1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4-E301-45B2-9C99-594E22D9FC93}"/>
              </c:ext>
            </c:extLst>
          </c:dPt>
          <c:dPt>
            <c:idx val="2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301-45B2-9C99-594E22D9FC93}"/>
              </c:ext>
            </c:extLst>
          </c:dPt>
          <c:dPt>
            <c:idx val="22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5-E301-45B2-9C99-594E22D9FC93}"/>
              </c:ext>
            </c:extLst>
          </c:dPt>
          <c:dPt>
            <c:idx val="2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6-E301-45B2-9C99-594E22D9FC93}"/>
              </c:ext>
            </c:extLst>
          </c:dPt>
          <c:dPt>
            <c:idx val="26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01-45B2-9C99-594E22D9FC93}"/>
              </c:ext>
            </c:extLst>
          </c:dPt>
          <c:dPt>
            <c:idx val="27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7-E301-45B2-9C99-594E22D9FC93}"/>
              </c:ext>
            </c:extLst>
          </c:dPt>
          <c:dPt>
            <c:idx val="2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8-E301-45B2-9C99-594E22D9FC93}"/>
              </c:ext>
            </c:extLst>
          </c:dPt>
          <c:dPt>
            <c:idx val="2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9-E301-45B2-9C99-594E22D9FC93}"/>
              </c:ext>
            </c:extLst>
          </c:dPt>
          <c:dPt>
            <c:idx val="3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A-E301-45B2-9C99-594E22D9FC93}"/>
              </c:ext>
            </c:extLst>
          </c:dPt>
          <c:dPt>
            <c:idx val="33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B-E301-45B2-9C99-594E22D9FC93}"/>
              </c:ext>
            </c:extLst>
          </c:dPt>
          <c:dPt>
            <c:idx val="39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C-E301-45B2-9C99-594E22D9FC9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26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34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41"/>
              <c:tx>
                <c:rich>
                  <a:bodyPr/>
                  <a:lstStyle/>
                  <a:p>
                    <a:fld id="{8C1EE819-049C-4053-92BD-2A5360D746D2}" type="VALUE">
                      <a:rPr lang="en-US" sz="700" b="1"/>
                      <a:pPr/>
                      <a:t>[VALUE]</a:t>
                    </a:fld>
                    <a:endParaRPr lang="es-MX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301-45B2-9C99-594E22D9FC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7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'PROMEDIO DEPENDENCIA PERCEPCION'!$A$62:$B$106</c:f>
              <c:multiLvlStrCache>
                <c:ptCount val="45"/>
                <c:lvl>
                  <c:pt idx="0">
                    <c:v>CESPM</c:v>
                  </c:pt>
                  <c:pt idx="1">
                    <c:v>CESPE</c:v>
                  </c:pt>
                  <c:pt idx="2">
                    <c:v>IPEBC</c:v>
                  </c:pt>
                  <c:pt idx="3">
                    <c:v>RPPC</c:v>
                  </c:pt>
                  <c:pt idx="4">
                    <c:v>SIDUE</c:v>
                  </c:pt>
                  <c:pt idx="5">
                    <c:v>SPF</c:v>
                  </c:pt>
                  <c:pt idx="6">
                    <c:v>CESPT</c:v>
                  </c:pt>
                  <c:pt idx="7">
                    <c:v>CEA</c:v>
                  </c:pt>
                  <c:pt idx="8">
                    <c:v>SGG</c:v>
                  </c:pt>
                  <c:pt idx="9">
                    <c:v>ISESALUD</c:v>
                  </c:pt>
                  <c:pt idx="10">
                    <c:v>ICBC</c:v>
                  </c:pt>
                  <c:pt idx="11">
                    <c:v>ISSSTECALI</c:v>
                  </c:pt>
                  <c:pt idx="12">
                    <c:v>PGJE</c:v>
                  </c:pt>
                  <c:pt idx="13">
                    <c:v>COBACH</c:v>
                  </c:pt>
                  <c:pt idx="14">
                    <c:v>JUEBC</c:v>
                  </c:pt>
                  <c:pt idx="15">
                    <c:v>SSP</c:v>
                  </c:pt>
                  <c:pt idx="16">
                    <c:v>SCTG</c:v>
                  </c:pt>
                  <c:pt idx="17">
                    <c:v>CESPTE</c:v>
                  </c:pt>
                  <c:pt idx="18">
                    <c:v>SEDESOE</c:v>
                  </c:pt>
                  <c:pt idx="19">
                    <c:v>STYPS</c:v>
                  </c:pt>
                  <c:pt idx="20">
                    <c:v>DIF</c:v>
                  </c:pt>
                  <c:pt idx="21">
                    <c:v>REPSS</c:v>
                  </c:pt>
                  <c:pt idx="22">
                    <c:v>SPA</c:v>
                  </c:pt>
                  <c:pt idx="23">
                    <c:v>INDIVI</c:v>
                  </c:pt>
                  <c:pt idx="24">
                    <c:v>OMG</c:v>
                  </c:pt>
                  <c:pt idx="25">
                    <c:v>ISEP</c:v>
                  </c:pt>
                  <c:pt idx="26">
                    <c:v>SEDECO</c:v>
                  </c:pt>
                  <c:pt idx="27">
                    <c:v>CAME</c:v>
                  </c:pt>
                  <c:pt idx="28">
                    <c:v>SEFOA</c:v>
                  </c:pt>
                  <c:pt idx="29">
                    <c:v>INJUVEN</c:v>
                  </c:pt>
                  <c:pt idx="30">
                    <c:v>SECTURE</c:v>
                  </c:pt>
                  <c:pt idx="31">
                    <c:v>SEPESCA</c:v>
                  </c:pt>
                  <c:pt idx="32">
                    <c:v>INDE</c:v>
                  </c:pt>
                  <c:pt idx="33">
                    <c:v>COPLADE</c:v>
                  </c:pt>
                  <c:pt idx="34">
                    <c:v>INIFE</c:v>
                  </c:pt>
                  <c:pt idx="35">
                    <c:v>CEEBC</c:v>
                  </c:pt>
                  <c:pt idx="36">
                    <c:v>INMUJER</c:v>
                  </c:pt>
                  <c:pt idx="37">
                    <c:v>CECYTE</c:v>
                  </c:pt>
                  <c:pt idx="38">
                    <c:v>FIARUM</c:v>
                  </c:pt>
                  <c:pt idx="39">
                    <c:v>UNEME</c:v>
                  </c:pt>
                  <c:pt idx="40">
                    <c:v>CONALEP</c:v>
                  </c:pt>
                  <c:pt idx="41">
                    <c:v>UPBC</c:v>
                  </c:pt>
                  <c:pt idx="42">
                    <c:v>ADMICARGA</c:v>
                  </c:pt>
                  <c:pt idx="43">
                    <c:v>COPLADE</c:v>
                  </c:pt>
                  <c:pt idx="44">
                    <c:v>CMC</c:v>
                  </c:pt>
                </c:lvl>
                <c:lvl>
                  <c:pt idx="0">
                    <c:v>45</c:v>
                  </c:pt>
                  <c:pt idx="1">
                    <c:v>44</c:v>
                  </c:pt>
                  <c:pt idx="2">
                    <c:v>43</c:v>
                  </c:pt>
                  <c:pt idx="3">
                    <c:v>42</c:v>
                  </c:pt>
                  <c:pt idx="4">
                    <c:v>41</c:v>
                  </c:pt>
                  <c:pt idx="5">
                    <c:v>40</c:v>
                  </c:pt>
                  <c:pt idx="6">
                    <c:v>39</c:v>
                  </c:pt>
                  <c:pt idx="7">
                    <c:v>38</c:v>
                  </c:pt>
                  <c:pt idx="8">
                    <c:v>37</c:v>
                  </c:pt>
                  <c:pt idx="9">
                    <c:v>36</c:v>
                  </c:pt>
                  <c:pt idx="10">
                    <c:v>35</c:v>
                  </c:pt>
                  <c:pt idx="11">
                    <c:v>34</c:v>
                  </c:pt>
                  <c:pt idx="12">
                    <c:v>33</c:v>
                  </c:pt>
                  <c:pt idx="13">
                    <c:v>32</c:v>
                  </c:pt>
                  <c:pt idx="14">
                    <c:v>31</c:v>
                  </c:pt>
                  <c:pt idx="15">
                    <c:v>30</c:v>
                  </c:pt>
                  <c:pt idx="16">
                    <c:v>29</c:v>
                  </c:pt>
                  <c:pt idx="17">
                    <c:v>28</c:v>
                  </c:pt>
                  <c:pt idx="18">
                    <c:v>27</c:v>
                  </c:pt>
                  <c:pt idx="19">
                    <c:v>26</c:v>
                  </c:pt>
                  <c:pt idx="20">
                    <c:v>25</c:v>
                  </c:pt>
                  <c:pt idx="21">
                    <c:v>24</c:v>
                  </c:pt>
                  <c:pt idx="22">
                    <c:v>23</c:v>
                  </c:pt>
                  <c:pt idx="23">
                    <c:v>22</c:v>
                  </c:pt>
                  <c:pt idx="24">
                    <c:v>21</c:v>
                  </c:pt>
                  <c:pt idx="25">
                    <c:v>20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'PROMEDIO DEPENDENCIA PERCEPCION'!$C$62:$C$106</c:f>
              <c:numCache>
                <c:formatCode>0.0</c:formatCode>
                <c:ptCount val="45"/>
                <c:pt idx="0">
                  <c:v>6.8792347834431204</c:v>
                </c:pt>
                <c:pt idx="1">
                  <c:v>6.9742819214584806</c:v>
                </c:pt>
                <c:pt idx="2">
                  <c:v>7.0674845408210256</c:v>
                </c:pt>
                <c:pt idx="3">
                  <c:v>7.0851616506644062</c:v>
                </c:pt>
                <c:pt idx="4">
                  <c:v>7.1400000000000006</c:v>
                </c:pt>
                <c:pt idx="5">
                  <c:v>7.3805403768317444</c:v>
                </c:pt>
                <c:pt idx="6">
                  <c:v>7.3909571438025568</c:v>
                </c:pt>
                <c:pt idx="7">
                  <c:v>7.5</c:v>
                </c:pt>
                <c:pt idx="8">
                  <c:v>7.6113994560143734</c:v>
                </c:pt>
                <c:pt idx="9">
                  <c:v>7.6234577121494045</c:v>
                </c:pt>
                <c:pt idx="10">
                  <c:v>7.7508420616078482</c:v>
                </c:pt>
                <c:pt idx="11">
                  <c:v>7.7573295631435339</c:v>
                </c:pt>
                <c:pt idx="12">
                  <c:v>7.7904462978211164</c:v>
                </c:pt>
                <c:pt idx="13">
                  <c:v>7.9297818757132488</c:v>
                </c:pt>
                <c:pt idx="14">
                  <c:v>8.078726852371215</c:v>
                </c:pt>
                <c:pt idx="15">
                  <c:v>8.0951190852901309</c:v>
                </c:pt>
                <c:pt idx="16">
                  <c:v>8.1494203250667869</c:v>
                </c:pt>
                <c:pt idx="17">
                  <c:v>8.1549694780070237</c:v>
                </c:pt>
                <c:pt idx="18">
                  <c:v>8.1627902849817993</c:v>
                </c:pt>
                <c:pt idx="19">
                  <c:v>8.2509334649297692</c:v>
                </c:pt>
                <c:pt idx="20">
                  <c:v>8.2714613273993436</c:v>
                </c:pt>
                <c:pt idx="21">
                  <c:v>8.3711258449070733</c:v>
                </c:pt>
                <c:pt idx="22">
                  <c:v>8.4450000000000003</c:v>
                </c:pt>
                <c:pt idx="23">
                  <c:v>8.4476398234986618</c:v>
                </c:pt>
                <c:pt idx="24">
                  <c:v>8.620000000000001</c:v>
                </c:pt>
                <c:pt idx="25">
                  <c:v>8.6565426997245236</c:v>
                </c:pt>
                <c:pt idx="26">
                  <c:v>8.8351144379207387</c:v>
                </c:pt>
                <c:pt idx="27">
                  <c:v>9.1650000000000027</c:v>
                </c:pt>
                <c:pt idx="28">
                  <c:v>9.2013388657706319</c:v>
                </c:pt>
                <c:pt idx="29">
                  <c:v>9.246704290530662</c:v>
                </c:pt>
                <c:pt idx="30">
                  <c:v>9.2850000000000001</c:v>
                </c:pt>
                <c:pt idx="31">
                  <c:v>9.2888622210540905</c:v>
                </c:pt>
                <c:pt idx="32">
                  <c:v>9.41</c:v>
                </c:pt>
                <c:pt idx="33">
                  <c:v>9.4474296541427201</c:v>
                </c:pt>
                <c:pt idx="34">
                  <c:v>9.4500000000000028</c:v>
                </c:pt>
                <c:pt idx="35">
                  <c:v>9.5</c:v>
                </c:pt>
                <c:pt idx="36">
                  <c:v>9.5307828282828293</c:v>
                </c:pt>
                <c:pt idx="37">
                  <c:v>9.6</c:v>
                </c:pt>
                <c:pt idx="38">
                  <c:v>9.6900000000000013</c:v>
                </c:pt>
                <c:pt idx="39">
                  <c:v>9.75</c:v>
                </c:pt>
                <c:pt idx="40">
                  <c:v>9.9050000000000047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73C1-45E0-96D6-4B862765F09B}"/>
            </c:ext>
          </c:extLst>
        </c:ser>
        <c:ser>
          <c:idx val="1"/>
          <c:order val="1"/>
          <c:tx>
            <c:v>SERIE 2</c:v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B-73C1-45E0-96D6-4B862765F09B}"/>
              </c:ext>
            </c:extLst>
          </c:dPt>
          <c:dPt>
            <c:idx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1D-73C1-45E0-96D6-4B862765F09B}"/>
              </c:ext>
            </c:extLst>
          </c:dPt>
          <c:dPt>
            <c:idx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1F-73C1-45E0-96D6-4B862765F09B}"/>
              </c:ext>
            </c:extLst>
          </c:dPt>
          <c:dPt>
            <c:idx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21-73C1-45E0-96D6-4B862765F09B}"/>
              </c:ext>
            </c:extLst>
          </c:dPt>
          <c:dPt>
            <c:idx val="6"/>
            <c:extLst xmlns:c16r2="http://schemas.microsoft.com/office/drawing/2015/06/chart">
              <c:ext xmlns:c16="http://schemas.microsoft.com/office/drawing/2014/chart" uri="{C3380CC4-5D6E-409C-BE32-E72D297353CC}">
                <c16:uniqueId val="{00000023-73C1-45E0-96D6-4B862765F09B}"/>
              </c:ext>
            </c:extLst>
          </c:dPt>
          <c:dPt>
            <c:idx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25-73C1-45E0-96D6-4B862765F09B}"/>
              </c:ext>
            </c:extLst>
          </c:dPt>
          <c:dPt>
            <c:idx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27-73C1-45E0-96D6-4B862765F09B}"/>
              </c:ext>
            </c:extLst>
          </c:dPt>
          <c:dPt>
            <c:idx val="9"/>
            <c:extLst xmlns:c16r2="http://schemas.microsoft.com/office/drawing/2015/06/chart">
              <c:ext xmlns:c16="http://schemas.microsoft.com/office/drawing/2014/chart" uri="{C3380CC4-5D6E-409C-BE32-E72D297353CC}">
                <c16:uniqueId val="{00000029-73C1-45E0-96D6-4B862765F09B}"/>
              </c:ext>
            </c:extLst>
          </c:dPt>
          <c:dPt>
            <c:idx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2B-73C1-45E0-96D6-4B862765F09B}"/>
              </c:ext>
            </c:extLst>
          </c:dPt>
          <c:dPt>
            <c:idx val="11"/>
            <c:extLst xmlns:c16r2="http://schemas.microsoft.com/office/drawing/2015/06/chart">
              <c:ext xmlns:c16="http://schemas.microsoft.com/office/drawing/2014/chart" uri="{C3380CC4-5D6E-409C-BE32-E72D297353CC}">
                <c16:uniqueId val="{0000002D-73C1-45E0-96D6-4B862765F09B}"/>
              </c:ext>
            </c:extLst>
          </c:dPt>
          <c:dPt>
            <c:idx val="13"/>
            <c:extLst xmlns:c16r2="http://schemas.microsoft.com/office/drawing/2015/06/chart">
              <c:ext xmlns:c16="http://schemas.microsoft.com/office/drawing/2014/chart" uri="{C3380CC4-5D6E-409C-BE32-E72D297353CC}">
                <c16:uniqueId val="{0000002F-73C1-45E0-96D6-4B862765F09B}"/>
              </c:ext>
            </c:extLst>
          </c:dPt>
          <c:dPt>
            <c:idx val="14"/>
            <c:extLst xmlns:c16r2="http://schemas.microsoft.com/office/drawing/2015/06/chart">
              <c:ext xmlns:c16="http://schemas.microsoft.com/office/drawing/2014/chart" uri="{C3380CC4-5D6E-409C-BE32-E72D297353CC}">
                <c16:uniqueId val="{00000031-73C1-45E0-96D6-4B862765F09B}"/>
              </c:ext>
            </c:extLst>
          </c:dPt>
          <c:dPt>
            <c:idx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33-73C1-45E0-96D6-4B862765F09B}"/>
              </c:ext>
            </c:extLst>
          </c:dPt>
          <c:dPt>
            <c:idx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35-73C1-45E0-96D6-4B862765F09B}"/>
              </c:ext>
            </c:extLst>
          </c:dPt>
          <c:dPt>
            <c:idx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37-73C1-45E0-96D6-4B862765F09B}"/>
              </c:ext>
            </c:extLst>
          </c:dPt>
          <c:dPt>
            <c:idx val="18"/>
            <c:extLst xmlns:c16r2="http://schemas.microsoft.com/office/drawing/2015/06/chart">
              <c:ext xmlns:c16="http://schemas.microsoft.com/office/drawing/2014/chart" uri="{C3380CC4-5D6E-409C-BE32-E72D297353CC}">
                <c16:uniqueId val="{00000039-73C1-45E0-96D6-4B862765F09B}"/>
              </c:ext>
            </c:extLst>
          </c:dPt>
          <c:dPt>
            <c:idx val="19"/>
            <c:extLst xmlns:c16r2="http://schemas.microsoft.com/office/drawing/2015/06/chart">
              <c:ext xmlns:c16="http://schemas.microsoft.com/office/drawing/2014/chart" uri="{C3380CC4-5D6E-409C-BE32-E72D297353CC}">
                <c16:uniqueId val="{0000003B-73C1-45E0-96D6-4B862765F09B}"/>
              </c:ext>
            </c:extLst>
          </c:dPt>
          <c:dPt>
            <c:idx val="22"/>
            <c:extLst xmlns:c16r2="http://schemas.microsoft.com/office/drawing/2015/06/chart">
              <c:ext xmlns:c16="http://schemas.microsoft.com/office/drawing/2014/chart" uri="{C3380CC4-5D6E-409C-BE32-E72D297353CC}">
                <c16:uniqueId val="{0000003D-73C1-45E0-96D6-4B862765F09B}"/>
              </c:ext>
            </c:extLst>
          </c:dPt>
          <c:dPt>
            <c:idx val="26"/>
            <c:extLst xmlns:c16r2="http://schemas.microsoft.com/office/drawing/2015/06/chart">
              <c:ext xmlns:c16="http://schemas.microsoft.com/office/drawing/2014/chart" uri="{C3380CC4-5D6E-409C-BE32-E72D297353CC}">
                <c16:uniqueId val="{0000003F-73C1-45E0-96D6-4B862765F09B}"/>
              </c:ext>
            </c:extLst>
          </c:dPt>
          <c:dPt>
            <c:idx val="27"/>
            <c:extLst xmlns:c16r2="http://schemas.microsoft.com/office/drawing/2015/06/chart">
              <c:ext xmlns:c16="http://schemas.microsoft.com/office/drawing/2014/chart" uri="{C3380CC4-5D6E-409C-BE32-E72D297353CC}">
                <c16:uniqueId val="{00000041-73C1-45E0-96D6-4B862765F09B}"/>
              </c:ext>
            </c:extLst>
          </c:dPt>
          <c:dPt>
            <c:idx val="28"/>
            <c:extLst xmlns:c16r2="http://schemas.microsoft.com/office/drawing/2015/06/chart">
              <c:ext xmlns:c16="http://schemas.microsoft.com/office/drawing/2014/chart" uri="{C3380CC4-5D6E-409C-BE32-E72D297353CC}">
                <c16:uniqueId val="{00000043-73C1-45E0-96D6-4B862765F09B}"/>
              </c:ext>
            </c:extLst>
          </c:dPt>
          <c:dPt>
            <c:idx val="29"/>
            <c:extLst xmlns:c16r2="http://schemas.microsoft.com/office/drawing/2015/06/chart">
              <c:ext xmlns:c16="http://schemas.microsoft.com/office/drawing/2014/chart" uri="{C3380CC4-5D6E-409C-BE32-E72D297353CC}">
                <c16:uniqueId val="{00000045-73C1-45E0-96D6-4B862765F09B}"/>
              </c:ext>
            </c:extLst>
          </c:dPt>
          <c:dPt>
            <c:idx val="30"/>
            <c:extLst xmlns:c16r2="http://schemas.microsoft.com/office/drawing/2015/06/chart">
              <c:ext xmlns:c16="http://schemas.microsoft.com/office/drawing/2014/chart" uri="{C3380CC4-5D6E-409C-BE32-E72D297353CC}">
                <c16:uniqueId val="{00000047-73C1-45E0-96D6-4B862765F09B}"/>
              </c:ext>
            </c:extLst>
          </c:dPt>
          <c:dPt>
            <c:idx val="33"/>
            <c:extLst xmlns:c16r2="http://schemas.microsoft.com/office/drawing/2015/06/chart">
              <c:ext xmlns:c16="http://schemas.microsoft.com/office/drawing/2014/chart" uri="{C3380CC4-5D6E-409C-BE32-E72D297353CC}">
                <c16:uniqueId val="{00000049-73C1-45E0-96D6-4B862765F09B}"/>
              </c:ext>
            </c:extLst>
          </c:dPt>
          <c:val>
            <c:numRef>
              <c:f>'PROMEDIO DEPENDENCIA PERCEPCION'!$D$62:$D$106</c:f>
              <c:numCache>
                <c:formatCode>0.0</c:formatCode>
                <c:ptCount val="45"/>
                <c:pt idx="0">
                  <c:v>7.1</c:v>
                </c:pt>
                <c:pt idx="1">
                  <c:v>6.7</c:v>
                </c:pt>
                <c:pt idx="2">
                  <c:v>7.1</c:v>
                </c:pt>
                <c:pt idx="3">
                  <c:v>8</c:v>
                </c:pt>
                <c:pt idx="4">
                  <c:v>7.6</c:v>
                </c:pt>
                <c:pt idx="5">
                  <c:v>8.1</c:v>
                </c:pt>
                <c:pt idx="6">
                  <c:v>7.7</c:v>
                </c:pt>
                <c:pt idx="7">
                  <c:v>7.7</c:v>
                </c:pt>
                <c:pt idx="8">
                  <c:v>8.4</c:v>
                </c:pt>
                <c:pt idx="9">
                  <c:v>8</c:v>
                </c:pt>
                <c:pt idx="10">
                  <c:v>8.7000000000000011</c:v>
                </c:pt>
                <c:pt idx="11">
                  <c:v>8</c:v>
                </c:pt>
                <c:pt idx="12">
                  <c:v>7.3</c:v>
                </c:pt>
                <c:pt idx="13">
                  <c:v>9.2000000000000011</c:v>
                </c:pt>
                <c:pt idx="14">
                  <c:v>8.6</c:v>
                </c:pt>
                <c:pt idx="15">
                  <c:v>8.3000000000000007</c:v>
                </c:pt>
                <c:pt idx="16">
                  <c:v>8.6</c:v>
                </c:pt>
                <c:pt idx="17">
                  <c:v>8.8000000000000007</c:v>
                </c:pt>
                <c:pt idx="18">
                  <c:v>8.5</c:v>
                </c:pt>
                <c:pt idx="19">
                  <c:v>8.6</c:v>
                </c:pt>
                <c:pt idx="20">
                  <c:v>8.3000000000000007</c:v>
                </c:pt>
                <c:pt idx="21">
                  <c:v>8.1</c:v>
                </c:pt>
                <c:pt idx="22">
                  <c:v>8.8000000000000007</c:v>
                </c:pt>
                <c:pt idx="23">
                  <c:v>8.4</c:v>
                </c:pt>
                <c:pt idx="24">
                  <c:v>8.5</c:v>
                </c:pt>
                <c:pt idx="25">
                  <c:v>8.7000000000000011</c:v>
                </c:pt>
                <c:pt idx="26">
                  <c:v>9.3000000000000007</c:v>
                </c:pt>
                <c:pt idx="27">
                  <c:v>10</c:v>
                </c:pt>
                <c:pt idx="28">
                  <c:v>9.5</c:v>
                </c:pt>
                <c:pt idx="29">
                  <c:v>9.4</c:v>
                </c:pt>
                <c:pt idx="30">
                  <c:v>9.6</c:v>
                </c:pt>
                <c:pt idx="31">
                  <c:v>9</c:v>
                </c:pt>
                <c:pt idx="32">
                  <c:v>9.3000000000000007</c:v>
                </c:pt>
                <c:pt idx="33">
                  <c:v>10</c:v>
                </c:pt>
                <c:pt idx="34">
                  <c:v>9.3000000000000007</c:v>
                </c:pt>
                <c:pt idx="35">
                  <c:v>9.2000000000000011</c:v>
                </c:pt>
                <c:pt idx="36">
                  <c:v>9.3000000000000007</c:v>
                </c:pt>
                <c:pt idx="37">
                  <c:v>9.4</c:v>
                </c:pt>
                <c:pt idx="38">
                  <c:v>9.2000000000000011</c:v>
                </c:pt>
                <c:pt idx="39">
                  <c:v>10</c:v>
                </c:pt>
                <c:pt idx="40">
                  <c:v>9.5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A-73C1-45E0-96D6-4B862765F09B}"/>
            </c:ext>
          </c:extLst>
        </c:ser>
        <c:dLbls/>
        <c:axId val="46097152"/>
        <c:axId val="46098688"/>
      </c:barChart>
      <c:catAx>
        <c:axId val="4609715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 sz="1000"/>
            </a:pPr>
            <a:endParaRPr lang="es-ES"/>
          </a:p>
        </c:txPr>
        <c:crossAx val="46098688"/>
        <c:crosses val="autoZero"/>
        <c:auto val="1"/>
        <c:lblAlgn val="ctr"/>
        <c:lblOffset val="100"/>
      </c:catAx>
      <c:valAx>
        <c:axId val="46098688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6097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1.2459381202887743E-2"/>
          <c:y val="0.14703481201906735"/>
          <c:w val="0.97552643955167928"/>
          <c:h val="0.63427652589499062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dPt>
            <c:idx val="29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3-134D-4285-99A3-49E705FA5046}"/>
              </c:ext>
            </c:extLst>
          </c:dPt>
          <c:dPt>
            <c:idx val="3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34D-4285-99A3-49E705FA5046}"/>
              </c:ext>
            </c:extLst>
          </c:dPt>
          <c:dPt>
            <c:idx val="31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4-134D-4285-99A3-49E705FA5046}"/>
              </c:ext>
            </c:extLst>
          </c:dPt>
          <c:dPt>
            <c:idx val="38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5-134D-4285-99A3-49E705FA5046}"/>
              </c:ext>
            </c:extLst>
          </c:dPt>
          <c:dPt>
            <c:idx val="39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6-134D-4285-99A3-49E705FA5046}"/>
              </c:ext>
            </c:extLst>
          </c:dPt>
          <c:dPt>
            <c:idx val="42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7-134D-4285-99A3-49E705FA504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3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4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</c:dLbl>
            <c:dLbl>
              <c:idx val="44"/>
              <c:layout>
                <c:manualLayout>
                  <c:x val="1.054429133858268E-2"/>
                  <c:y val="-6.53594771241830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lang="en-US" sz="7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34D-4285-99A3-49E705FA50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lang="en-US" sz="700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'PROMEDIO FINAL DEPENDEN'!$A$62:$B$106</c:f>
              <c:multiLvlStrCache>
                <c:ptCount val="45"/>
                <c:lvl>
                  <c:pt idx="0">
                    <c:v>CESPE</c:v>
                  </c:pt>
                  <c:pt idx="1">
                    <c:v>ISESALUD</c:v>
                  </c:pt>
                  <c:pt idx="2">
                    <c:v>CESPM</c:v>
                  </c:pt>
                  <c:pt idx="3">
                    <c:v>INDIVI</c:v>
                  </c:pt>
                  <c:pt idx="4">
                    <c:v>CESPT</c:v>
                  </c:pt>
                  <c:pt idx="5">
                    <c:v>COBACH</c:v>
                  </c:pt>
                  <c:pt idx="6">
                    <c:v>CEA</c:v>
                  </c:pt>
                  <c:pt idx="7">
                    <c:v>IPEBC</c:v>
                  </c:pt>
                  <c:pt idx="8">
                    <c:v>ISEP</c:v>
                  </c:pt>
                  <c:pt idx="9">
                    <c:v>SIDUE</c:v>
                  </c:pt>
                  <c:pt idx="10">
                    <c:v>SPF</c:v>
                  </c:pt>
                  <c:pt idx="11">
                    <c:v>RPPC</c:v>
                  </c:pt>
                  <c:pt idx="12">
                    <c:v>ICBC</c:v>
                  </c:pt>
                  <c:pt idx="13">
                    <c:v>ISSSTECALI</c:v>
                  </c:pt>
                  <c:pt idx="14">
                    <c:v>CECYTE</c:v>
                  </c:pt>
                  <c:pt idx="15">
                    <c:v>SGG</c:v>
                  </c:pt>
                  <c:pt idx="16">
                    <c:v>SSP</c:v>
                  </c:pt>
                  <c:pt idx="17">
                    <c:v>SCTG</c:v>
                  </c:pt>
                  <c:pt idx="18">
                    <c:v>PGJE</c:v>
                  </c:pt>
                  <c:pt idx="19">
                    <c:v>CESPTE</c:v>
                  </c:pt>
                  <c:pt idx="20">
                    <c:v>CAME</c:v>
                  </c:pt>
                  <c:pt idx="21">
                    <c:v>UNEME</c:v>
                  </c:pt>
                  <c:pt idx="22">
                    <c:v>DIF</c:v>
                  </c:pt>
                  <c:pt idx="23">
                    <c:v>STYPS</c:v>
                  </c:pt>
                  <c:pt idx="24">
                    <c:v>JUEBC</c:v>
                  </c:pt>
                  <c:pt idx="25">
                    <c:v>REPSS</c:v>
                  </c:pt>
                  <c:pt idx="26">
                    <c:v>INIFE</c:v>
                  </c:pt>
                  <c:pt idx="27">
                    <c:v>SEDESOE</c:v>
                  </c:pt>
                  <c:pt idx="28">
                    <c:v>SPA</c:v>
                  </c:pt>
                  <c:pt idx="29">
                    <c:v>CONALEP</c:v>
                  </c:pt>
                  <c:pt idx="30">
                    <c:v>SEPESCA</c:v>
                  </c:pt>
                  <c:pt idx="31">
                    <c:v>INMUJER</c:v>
                  </c:pt>
                  <c:pt idx="32">
                    <c:v>INDE</c:v>
                  </c:pt>
                  <c:pt idx="33">
                    <c:v>ADMICARGA</c:v>
                  </c:pt>
                  <c:pt idx="34">
                    <c:v>INJUVEN</c:v>
                  </c:pt>
                  <c:pt idx="35">
                    <c:v>SEDECO</c:v>
                  </c:pt>
                  <c:pt idx="36">
                    <c:v>SEFOA</c:v>
                  </c:pt>
                  <c:pt idx="37">
                    <c:v>UPBC</c:v>
                  </c:pt>
                  <c:pt idx="38">
                    <c:v>OMG</c:v>
                  </c:pt>
                  <c:pt idx="39">
                    <c:v>CEEBC</c:v>
                  </c:pt>
                  <c:pt idx="40">
                    <c:v>UTT</c:v>
                  </c:pt>
                  <c:pt idx="41">
                    <c:v>SECTURE</c:v>
                  </c:pt>
                  <c:pt idx="42">
                    <c:v>FIARUM</c:v>
                  </c:pt>
                  <c:pt idx="43">
                    <c:v>CMC</c:v>
                  </c:pt>
                  <c:pt idx="44">
                    <c:v>COPLADE</c:v>
                  </c:pt>
                </c:lvl>
                <c:lvl>
                  <c:pt idx="0">
                    <c:v>45</c:v>
                  </c:pt>
                  <c:pt idx="1">
                    <c:v>44</c:v>
                  </c:pt>
                  <c:pt idx="2">
                    <c:v>43</c:v>
                  </c:pt>
                  <c:pt idx="3">
                    <c:v>42</c:v>
                  </c:pt>
                  <c:pt idx="4">
                    <c:v>41</c:v>
                  </c:pt>
                  <c:pt idx="5">
                    <c:v>40</c:v>
                  </c:pt>
                  <c:pt idx="6">
                    <c:v>39</c:v>
                  </c:pt>
                  <c:pt idx="7">
                    <c:v>38</c:v>
                  </c:pt>
                  <c:pt idx="8">
                    <c:v>37</c:v>
                  </c:pt>
                  <c:pt idx="9">
                    <c:v>36</c:v>
                  </c:pt>
                  <c:pt idx="10">
                    <c:v>35</c:v>
                  </c:pt>
                  <c:pt idx="11">
                    <c:v>34</c:v>
                  </c:pt>
                  <c:pt idx="12">
                    <c:v>33</c:v>
                  </c:pt>
                  <c:pt idx="13">
                    <c:v>32</c:v>
                  </c:pt>
                  <c:pt idx="14">
                    <c:v>31</c:v>
                  </c:pt>
                  <c:pt idx="15">
                    <c:v>30</c:v>
                  </c:pt>
                  <c:pt idx="16">
                    <c:v>29</c:v>
                  </c:pt>
                  <c:pt idx="17">
                    <c:v>28</c:v>
                  </c:pt>
                  <c:pt idx="18">
                    <c:v>27</c:v>
                  </c:pt>
                  <c:pt idx="19">
                    <c:v>26</c:v>
                  </c:pt>
                  <c:pt idx="20">
                    <c:v>25</c:v>
                  </c:pt>
                  <c:pt idx="21">
                    <c:v>24</c:v>
                  </c:pt>
                  <c:pt idx="22">
                    <c:v>23</c:v>
                  </c:pt>
                  <c:pt idx="23">
                    <c:v>22</c:v>
                  </c:pt>
                  <c:pt idx="24">
                    <c:v>21</c:v>
                  </c:pt>
                  <c:pt idx="25">
                    <c:v>20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'PROMEDIO FINAL DEPENDEN'!$C$62:$C$106</c:f>
              <c:numCache>
                <c:formatCode>0.0</c:formatCode>
                <c:ptCount val="45"/>
                <c:pt idx="0">
                  <c:v>6.4246800914451514</c:v>
                </c:pt>
                <c:pt idx="1">
                  <c:v>6.8982878434193955</c:v>
                </c:pt>
                <c:pt idx="2">
                  <c:v>7.2803788254465589</c:v>
                </c:pt>
                <c:pt idx="3">
                  <c:v>7.4464437389431177</c:v>
                </c:pt>
                <c:pt idx="4">
                  <c:v>7.468691300742007</c:v>
                </c:pt>
                <c:pt idx="5">
                  <c:v>7.5263561573556377</c:v>
                </c:pt>
                <c:pt idx="6">
                  <c:v>7.5601817112644403</c:v>
                </c:pt>
                <c:pt idx="7">
                  <c:v>7.6456835945256589</c:v>
                </c:pt>
                <c:pt idx="8">
                  <c:v>7.657104766263382</c:v>
                </c:pt>
                <c:pt idx="9">
                  <c:v>7.6948787157231511</c:v>
                </c:pt>
                <c:pt idx="10">
                  <c:v>7.7229966298354551</c:v>
                </c:pt>
                <c:pt idx="11">
                  <c:v>7.7516858665024948</c:v>
                </c:pt>
                <c:pt idx="12">
                  <c:v>7.8794642444259972</c:v>
                </c:pt>
                <c:pt idx="13">
                  <c:v>7.90088708475073</c:v>
                </c:pt>
                <c:pt idx="14">
                  <c:v>7.9296933693063565</c:v>
                </c:pt>
                <c:pt idx="15">
                  <c:v>7.9601481006046431</c:v>
                </c:pt>
                <c:pt idx="16">
                  <c:v>7.9735160290829405</c:v>
                </c:pt>
                <c:pt idx="17">
                  <c:v>8.1028067345585146</c:v>
                </c:pt>
                <c:pt idx="18">
                  <c:v>8.1153184552769773</c:v>
                </c:pt>
                <c:pt idx="19">
                  <c:v>8.1263305648005719</c:v>
                </c:pt>
                <c:pt idx="20">
                  <c:v>8.1716728141539097</c:v>
                </c:pt>
                <c:pt idx="21">
                  <c:v>8.1723102662649652</c:v>
                </c:pt>
                <c:pt idx="22">
                  <c:v>8.1783664704292569</c:v>
                </c:pt>
                <c:pt idx="23">
                  <c:v>8.1857398857566945</c:v>
                </c:pt>
                <c:pt idx="24">
                  <c:v>8.188805436308062</c:v>
                </c:pt>
                <c:pt idx="25">
                  <c:v>8.2234758653491529</c:v>
                </c:pt>
                <c:pt idx="26">
                  <c:v>8.3522892353138065</c:v>
                </c:pt>
                <c:pt idx="27">
                  <c:v>8.4143789953673682</c:v>
                </c:pt>
                <c:pt idx="28">
                  <c:v>8.4438340287405467</c:v>
                </c:pt>
                <c:pt idx="29">
                  <c:v>8.4621952446086315</c:v>
                </c:pt>
                <c:pt idx="30">
                  <c:v>8.5016143313640171</c:v>
                </c:pt>
                <c:pt idx="31">
                  <c:v>8.5857474848690778</c:v>
                </c:pt>
                <c:pt idx="32">
                  <c:v>8.6145019239138385</c:v>
                </c:pt>
                <c:pt idx="33">
                  <c:v>8.6560892708095594</c:v>
                </c:pt>
                <c:pt idx="34">
                  <c:v>8.6769241307907379</c:v>
                </c:pt>
                <c:pt idx="35">
                  <c:v>8.6894683401665382</c:v>
                </c:pt>
                <c:pt idx="36">
                  <c:v>8.8168947936237867</c:v>
                </c:pt>
                <c:pt idx="37">
                  <c:v>8.8797508969836745</c:v>
                </c:pt>
                <c:pt idx="38">
                  <c:v>8.912481571824495</c:v>
                </c:pt>
                <c:pt idx="39">
                  <c:v>8.9342513589124017</c:v>
                </c:pt>
                <c:pt idx="40">
                  <c:v>9.0548798580998877</c:v>
                </c:pt>
                <c:pt idx="41">
                  <c:v>9.0563070901661717</c:v>
                </c:pt>
                <c:pt idx="42">
                  <c:v>9.1335608977886267</c:v>
                </c:pt>
                <c:pt idx="43">
                  <c:v>9.3043627672995157</c:v>
                </c:pt>
                <c:pt idx="44">
                  <c:v>9.3000000000000007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C-5D36-4CE0-BA92-620155BC1843}"/>
            </c:ext>
          </c:extLst>
        </c:ser>
        <c:ser>
          <c:idx val="1"/>
          <c:order val="1"/>
          <c:spPr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E-5D36-4CE0-BA92-620155BC1843}"/>
              </c:ext>
            </c:extLst>
          </c:dPt>
          <c:dPt>
            <c:idx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20-5D36-4CE0-BA92-620155BC1843}"/>
              </c:ext>
            </c:extLst>
          </c:dPt>
          <c:dPt>
            <c:idx val="2"/>
            <c:extLst xmlns:c16r2="http://schemas.microsoft.com/office/drawing/2015/06/chart">
              <c:ext xmlns:c16="http://schemas.microsoft.com/office/drawing/2014/chart" uri="{C3380CC4-5D6E-409C-BE32-E72D297353CC}">
                <c16:uniqueId val="{00000022-5D36-4CE0-BA92-620155BC1843}"/>
              </c:ext>
            </c:extLst>
          </c:dPt>
          <c:dPt>
            <c:idx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24-5D36-4CE0-BA92-620155BC1843}"/>
              </c:ext>
            </c:extLst>
          </c:dPt>
          <c:dPt>
            <c:idx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26-5D36-4CE0-BA92-620155BC1843}"/>
              </c:ext>
            </c:extLst>
          </c:dPt>
          <c:dPt>
            <c:idx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28-5D36-4CE0-BA92-620155BC1843}"/>
              </c:ext>
            </c:extLst>
          </c:dPt>
          <c:dPt>
            <c:idx val="6"/>
            <c:extLst xmlns:c16r2="http://schemas.microsoft.com/office/drawing/2015/06/chart">
              <c:ext xmlns:c16="http://schemas.microsoft.com/office/drawing/2014/chart" uri="{C3380CC4-5D6E-409C-BE32-E72D297353CC}">
                <c16:uniqueId val="{0000002A-5D36-4CE0-BA92-620155BC1843}"/>
              </c:ext>
            </c:extLst>
          </c:dPt>
          <c:dPt>
            <c:idx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2C-5D36-4CE0-BA92-620155BC1843}"/>
              </c:ext>
            </c:extLst>
          </c:dPt>
          <c:dPt>
            <c:idx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2E-5D36-4CE0-BA92-620155BC1843}"/>
              </c:ext>
            </c:extLst>
          </c:dPt>
          <c:dPt>
            <c:idx val="9"/>
            <c:extLst xmlns:c16r2="http://schemas.microsoft.com/office/drawing/2015/06/chart">
              <c:ext xmlns:c16="http://schemas.microsoft.com/office/drawing/2014/chart" uri="{C3380CC4-5D6E-409C-BE32-E72D297353CC}">
                <c16:uniqueId val="{00000030-5D36-4CE0-BA92-620155BC1843}"/>
              </c:ext>
            </c:extLst>
          </c:dPt>
          <c:dPt>
            <c:idx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32-5D36-4CE0-BA92-620155BC1843}"/>
              </c:ext>
            </c:extLst>
          </c:dPt>
          <c:dPt>
            <c:idx val="11"/>
            <c:extLst xmlns:c16r2="http://schemas.microsoft.com/office/drawing/2015/06/chart">
              <c:ext xmlns:c16="http://schemas.microsoft.com/office/drawing/2014/chart" uri="{C3380CC4-5D6E-409C-BE32-E72D297353CC}">
                <c16:uniqueId val="{00000034-5D36-4CE0-BA92-620155BC1843}"/>
              </c:ext>
            </c:extLst>
          </c:dPt>
          <c:dPt>
            <c:idx val="12"/>
            <c:extLst xmlns:c16r2="http://schemas.microsoft.com/office/drawing/2015/06/chart">
              <c:ext xmlns:c16="http://schemas.microsoft.com/office/drawing/2014/chart" uri="{C3380CC4-5D6E-409C-BE32-E72D297353CC}">
                <c16:uniqueId val="{00000036-5D36-4CE0-BA92-620155BC1843}"/>
              </c:ext>
            </c:extLst>
          </c:dPt>
          <c:dPt>
            <c:idx val="13"/>
            <c:extLst xmlns:c16r2="http://schemas.microsoft.com/office/drawing/2015/06/chart">
              <c:ext xmlns:c16="http://schemas.microsoft.com/office/drawing/2014/chart" uri="{C3380CC4-5D6E-409C-BE32-E72D297353CC}">
                <c16:uniqueId val="{00000038-5D36-4CE0-BA92-620155BC1843}"/>
              </c:ext>
            </c:extLst>
          </c:dPt>
          <c:dPt>
            <c:idx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3A-5D36-4CE0-BA92-620155BC1843}"/>
              </c:ext>
            </c:extLst>
          </c:dPt>
          <c:dPt>
            <c:idx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3C-5D36-4CE0-BA92-620155BC1843}"/>
              </c:ext>
            </c:extLst>
          </c:dPt>
          <c:dPt>
            <c:idx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3E-5D36-4CE0-BA92-620155BC1843}"/>
              </c:ext>
            </c:extLst>
          </c:dPt>
          <c:dPt>
            <c:idx val="18"/>
            <c:extLst xmlns:c16r2="http://schemas.microsoft.com/office/drawing/2015/06/chart">
              <c:ext xmlns:c16="http://schemas.microsoft.com/office/drawing/2014/chart" uri="{C3380CC4-5D6E-409C-BE32-E72D297353CC}">
                <c16:uniqueId val="{00000040-5D36-4CE0-BA92-620155BC1843}"/>
              </c:ext>
            </c:extLst>
          </c:dPt>
          <c:dPt>
            <c:idx val="19"/>
            <c:extLst xmlns:c16r2="http://schemas.microsoft.com/office/drawing/2015/06/chart">
              <c:ext xmlns:c16="http://schemas.microsoft.com/office/drawing/2014/chart" uri="{C3380CC4-5D6E-409C-BE32-E72D297353CC}">
                <c16:uniqueId val="{00000042-5D36-4CE0-BA92-620155BC1843}"/>
              </c:ext>
            </c:extLst>
          </c:dPt>
          <c:dPt>
            <c:idx val="20"/>
            <c:extLst xmlns:c16r2="http://schemas.microsoft.com/office/drawing/2015/06/chart">
              <c:ext xmlns:c16="http://schemas.microsoft.com/office/drawing/2014/chart" uri="{C3380CC4-5D6E-409C-BE32-E72D297353CC}">
                <c16:uniqueId val="{00000044-5D36-4CE0-BA92-620155BC1843}"/>
              </c:ext>
            </c:extLst>
          </c:dPt>
          <c:dPt>
            <c:idx val="21"/>
            <c:extLst xmlns:c16r2="http://schemas.microsoft.com/office/drawing/2015/06/chart">
              <c:ext xmlns:c16="http://schemas.microsoft.com/office/drawing/2014/chart" uri="{C3380CC4-5D6E-409C-BE32-E72D297353CC}">
                <c16:uniqueId val="{00000046-5D36-4CE0-BA92-620155BC1843}"/>
              </c:ext>
            </c:extLst>
          </c:dPt>
          <c:dPt>
            <c:idx val="22"/>
            <c:extLst xmlns:c16r2="http://schemas.microsoft.com/office/drawing/2015/06/chart">
              <c:ext xmlns:c16="http://schemas.microsoft.com/office/drawing/2014/chart" uri="{C3380CC4-5D6E-409C-BE32-E72D297353CC}">
                <c16:uniqueId val="{00000048-5D36-4CE0-BA92-620155BC1843}"/>
              </c:ext>
            </c:extLst>
          </c:dPt>
          <c:dPt>
            <c:idx val="23"/>
            <c:extLst xmlns:c16r2="http://schemas.microsoft.com/office/drawing/2015/06/chart">
              <c:ext xmlns:c16="http://schemas.microsoft.com/office/drawing/2014/chart" uri="{C3380CC4-5D6E-409C-BE32-E72D297353CC}">
                <c16:uniqueId val="{0000004A-5D36-4CE0-BA92-620155BC1843}"/>
              </c:ext>
            </c:extLst>
          </c:dPt>
          <c:dPt>
            <c:idx val="24"/>
            <c:extLst xmlns:c16r2="http://schemas.microsoft.com/office/drawing/2015/06/chart">
              <c:ext xmlns:c16="http://schemas.microsoft.com/office/drawing/2014/chart" uri="{C3380CC4-5D6E-409C-BE32-E72D297353CC}">
                <c16:uniqueId val="{0000004C-5D36-4CE0-BA92-620155BC1843}"/>
              </c:ext>
            </c:extLst>
          </c:dPt>
          <c:dPt>
            <c:idx val="25"/>
            <c:extLst xmlns:c16r2="http://schemas.microsoft.com/office/drawing/2015/06/chart">
              <c:ext xmlns:c16="http://schemas.microsoft.com/office/drawing/2014/chart" uri="{C3380CC4-5D6E-409C-BE32-E72D297353CC}">
                <c16:uniqueId val="{0000004E-5D36-4CE0-BA92-620155BC1843}"/>
              </c:ext>
            </c:extLst>
          </c:dPt>
          <c:dPt>
            <c:idx val="26"/>
            <c:extLst xmlns:c16r2="http://schemas.microsoft.com/office/drawing/2015/06/chart">
              <c:ext xmlns:c16="http://schemas.microsoft.com/office/drawing/2014/chart" uri="{C3380CC4-5D6E-409C-BE32-E72D297353CC}">
                <c16:uniqueId val="{00000050-5D36-4CE0-BA92-620155BC1843}"/>
              </c:ext>
            </c:extLst>
          </c:dPt>
          <c:dPt>
            <c:idx val="27"/>
            <c:extLst xmlns:c16r2="http://schemas.microsoft.com/office/drawing/2015/06/chart">
              <c:ext xmlns:c16="http://schemas.microsoft.com/office/drawing/2014/chart" uri="{C3380CC4-5D6E-409C-BE32-E72D297353CC}">
                <c16:uniqueId val="{00000052-5D36-4CE0-BA92-620155BC1843}"/>
              </c:ext>
            </c:extLst>
          </c:dPt>
          <c:dPt>
            <c:idx val="28"/>
            <c:extLst xmlns:c16r2="http://schemas.microsoft.com/office/drawing/2015/06/chart">
              <c:ext xmlns:c16="http://schemas.microsoft.com/office/drawing/2014/chart" uri="{C3380CC4-5D6E-409C-BE32-E72D297353CC}">
                <c16:uniqueId val="{00000054-5D36-4CE0-BA92-620155BC1843}"/>
              </c:ext>
            </c:extLst>
          </c:dPt>
          <c:dPt>
            <c:idx val="32"/>
            <c:extLst xmlns:c16r2="http://schemas.microsoft.com/office/drawing/2015/06/chart">
              <c:ext xmlns:c16="http://schemas.microsoft.com/office/drawing/2014/chart" uri="{C3380CC4-5D6E-409C-BE32-E72D297353CC}">
                <c16:uniqueId val="{00000056-5D36-4CE0-BA92-620155BC1843}"/>
              </c:ext>
            </c:extLst>
          </c:dPt>
          <c:dPt>
            <c:idx val="33"/>
            <c:extLst xmlns:c16r2="http://schemas.microsoft.com/office/drawing/2015/06/chart">
              <c:ext xmlns:c16="http://schemas.microsoft.com/office/drawing/2014/chart" uri="{C3380CC4-5D6E-409C-BE32-E72D297353CC}">
                <c16:uniqueId val="{00000058-5D36-4CE0-BA92-620155BC1843}"/>
              </c:ext>
            </c:extLst>
          </c:dPt>
          <c:dPt>
            <c:idx val="34"/>
            <c:extLst xmlns:c16r2="http://schemas.microsoft.com/office/drawing/2015/06/chart">
              <c:ext xmlns:c16="http://schemas.microsoft.com/office/drawing/2014/chart" uri="{C3380CC4-5D6E-409C-BE32-E72D297353CC}">
                <c16:uniqueId val="{0000005A-5D36-4CE0-BA92-620155BC1843}"/>
              </c:ext>
            </c:extLst>
          </c:dPt>
          <c:dPt>
            <c:idx val="35"/>
            <c:extLst xmlns:c16r2="http://schemas.microsoft.com/office/drawing/2015/06/chart">
              <c:ext xmlns:c16="http://schemas.microsoft.com/office/drawing/2014/chart" uri="{C3380CC4-5D6E-409C-BE32-E72D297353CC}">
                <c16:uniqueId val="{0000005C-5D36-4CE0-BA92-620155BC1843}"/>
              </c:ext>
            </c:extLst>
          </c:dPt>
          <c:dPt>
            <c:idx val="36"/>
            <c:extLst xmlns:c16r2="http://schemas.microsoft.com/office/drawing/2015/06/chart">
              <c:ext xmlns:c16="http://schemas.microsoft.com/office/drawing/2014/chart" uri="{C3380CC4-5D6E-409C-BE32-E72D297353CC}">
                <c16:uniqueId val="{0000005E-5D36-4CE0-BA92-620155BC1843}"/>
              </c:ext>
            </c:extLst>
          </c:dPt>
          <c:dPt>
            <c:idx val="37"/>
            <c:extLst xmlns:c16r2="http://schemas.microsoft.com/office/drawing/2015/06/chart">
              <c:ext xmlns:c16="http://schemas.microsoft.com/office/drawing/2014/chart" uri="{C3380CC4-5D6E-409C-BE32-E72D297353CC}">
                <c16:uniqueId val="{00000060-5D36-4CE0-BA92-620155BC1843}"/>
              </c:ext>
            </c:extLst>
          </c:dPt>
          <c:dPt>
            <c:idx val="40"/>
            <c:extLst xmlns:c16r2="http://schemas.microsoft.com/office/drawing/2015/06/chart">
              <c:ext xmlns:c16="http://schemas.microsoft.com/office/drawing/2014/chart" uri="{C3380CC4-5D6E-409C-BE32-E72D297353CC}">
                <c16:uniqueId val="{00000062-5D36-4CE0-BA92-620155BC1843}"/>
              </c:ext>
            </c:extLst>
          </c:dPt>
          <c:dPt>
            <c:idx val="41"/>
            <c:extLst xmlns:c16r2="http://schemas.microsoft.com/office/drawing/2015/06/chart">
              <c:ext xmlns:c16="http://schemas.microsoft.com/office/drawing/2014/chart" uri="{C3380CC4-5D6E-409C-BE32-E72D297353CC}">
                <c16:uniqueId val="{00000064-5D36-4CE0-BA92-620155BC1843}"/>
              </c:ext>
            </c:extLst>
          </c:dPt>
          <c:dPt>
            <c:idx val="43"/>
            <c:extLst xmlns:c16r2="http://schemas.microsoft.com/office/drawing/2015/06/chart">
              <c:ext xmlns:c16="http://schemas.microsoft.com/office/drawing/2014/chart" uri="{C3380CC4-5D6E-409C-BE32-E72D297353CC}">
                <c16:uniqueId val="{00000066-5D36-4CE0-BA92-620155BC1843}"/>
              </c:ext>
            </c:extLst>
          </c:dPt>
          <c:dPt>
            <c:idx val="44"/>
            <c:extLst xmlns:c16r2="http://schemas.microsoft.com/office/drawing/2015/06/chart">
              <c:ext xmlns:c16="http://schemas.microsoft.com/office/drawing/2014/chart" uri="{C3380CC4-5D6E-409C-BE32-E72D297353CC}">
                <c16:uniqueId val="{00000068-5D36-4CE0-BA92-620155BC1843}"/>
              </c:ext>
            </c:extLst>
          </c:dPt>
          <c:cat>
            <c:multiLvlStrRef>
              <c:f>'PROMEDIO FINAL DEPENDEN'!$A$62:$B$106</c:f>
              <c:multiLvlStrCache>
                <c:ptCount val="45"/>
                <c:lvl>
                  <c:pt idx="0">
                    <c:v>CESPE</c:v>
                  </c:pt>
                  <c:pt idx="1">
                    <c:v>ISESALUD</c:v>
                  </c:pt>
                  <c:pt idx="2">
                    <c:v>CESPM</c:v>
                  </c:pt>
                  <c:pt idx="3">
                    <c:v>INDIVI</c:v>
                  </c:pt>
                  <c:pt idx="4">
                    <c:v>CESPT</c:v>
                  </c:pt>
                  <c:pt idx="5">
                    <c:v>COBACH</c:v>
                  </c:pt>
                  <c:pt idx="6">
                    <c:v>CEA</c:v>
                  </c:pt>
                  <c:pt idx="7">
                    <c:v>IPEBC</c:v>
                  </c:pt>
                  <c:pt idx="8">
                    <c:v>ISEP</c:v>
                  </c:pt>
                  <c:pt idx="9">
                    <c:v>SIDUE</c:v>
                  </c:pt>
                  <c:pt idx="10">
                    <c:v>SPF</c:v>
                  </c:pt>
                  <c:pt idx="11">
                    <c:v>RPPC</c:v>
                  </c:pt>
                  <c:pt idx="12">
                    <c:v>ICBC</c:v>
                  </c:pt>
                  <c:pt idx="13">
                    <c:v>ISSSTECALI</c:v>
                  </c:pt>
                  <c:pt idx="14">
                    <c:v>CECYTE</c:v>
                  </c:pt>
                  <c:pt idx="15">
                    <c:v>SGG</c:v>
                  </c:pt>
                  <c:pt idx="16">
                    <c:v>SSP</c:v>
                  </c:pt>
                  <c:pt idx="17">
                    <c:v>SCTG</c:v>
                  </c:pt>
                  <c:pt idx="18">
                    <c:v>PGJE</c:v>
                  </c:pt>
                  <c:pt idx="19">
                    <c:v>CESPTE</c:v>
                  </c:pt>
                  <c:pt idx="20">
                    <c:v>CAME</c:v>
                  </c:pt>
                  <c:pt idx="21">
                    <c:v>UNEME</c:v>
                  </c:pt>
                  <c:pt idx="22">
                    <c:v>DIF</c:v>
                  </c:pt>
                  <c:pt idx="23">
                    <c:v>STYPS</c:v>
                  </c:pt>
                  <c:pt idx="24">
                    <c:v>JUEBC</c:v>
                  </c:pt>
                  <c:pt idx="25">
                    <c:v>REPSS</c:v>
                  </c:pt>
                  <c:pt idx="26">
                    <c:v>INIFE</c:v>
                  </c:pt>
                  <c:pt idx="27">
                    <c:v>SEDESOE</c:v>
                  </c:pt>
                  <c:pt idx="28">
                    <c:v>SPA</c:v>
                  </c:pt>
                  <c:pt idx="29">
                    <c:v>CONALEP</c:v>
                  </c:pt>
                  <c:pt idx="30">
                    <c:v>SEPESCA</c:v>
                  </c:pt>
                  <c:pt idx="31">
                    <c:v>INMUJER</c:v>
                  </c:pt>
                  <c:pt idx="32">
                    <c:v>INDE</c:v>
                  </c:pt>
                  <c:pt idx="33">
                    <c:v>ADMICARGA</c:v>
                  </c:pt>
                  <c:pt idx="34">
                    <c:v>INJUVEN</c:v>
                  </c:pt>
                  <c:pt idx="35">
                    <c:v>SEDECO</c:v>
                  </c:pt>
                  <c:pt idx="36">
                    <c:v>SEFOA</c:v>
                  </c:pt>
                  <c:pt idx="37">
                    <c:v>UPBC</c:v>
                  </c:pt>
                  <c:pt idx="38">
                    <c:v>OMG</c:v>
                  </c:pt>
                  <c:pt idx="39">
                    <c:v>CEEBC</c:v>
                  </c:pt>
                  <c:pt idx="40">
                    <c:v>UTT</c:v>
                  </c:pt>
                  <c:pt idx="41">
                    <c:v>SECTURE</c:v>
                  </c:pt>
                  <c:pt idx="42">
                    <c:v>FIARUM</c:v>
                  </c:pt>
                  <c:pt idx="43">
                    <c:v>CMC</c:v>
                  </c:pt>
                  <c:pt idx="44">
                    <c:v>COPLADE</c:v>
                  </c:pt>
                </c:lvl>
                <c:lvl>
                  <c:pt idx="0">
                    <c:v>45</c:v>
                  </c:pt>
                  <c:pt idx="1">
                    <c:v>44</c:v>
                  </c:pt>
                  <c:pt idx="2">
                    <c:v>43</c:v>
                  </c:pt>
                  <c:pt idx="3">
                    <c:v>42</c:v>
                  </c:pt>
                  <c:pt idx="4">
                    <c:v>41</c:v>
                  </c:pt>
                  <c:pt idx="5">
                    <c:v>40</c:v>
                  </c:pt>
                  <c:pt idx="6">
                    <c:v>39</c:v>
                  </c:pt>
                  <c:pt idx="7">
                    <c:v>38</c:v>
                  </c:pt>
                  <c:pt idx="8">
                    <c:v>37</c:v>
                  </c:pt>
                  <c:pt idx="9">
                    <c:v>36</c:v>
                  </c:pt>
                  <c:pt idx="10">
                    <c:v>35</c:v>
                  </c:pt>
                  <c:pt idx="11">
                    <c:v>34</c:v>
                  </c:pt>
                  <c:pt idx="12">
                    <c:v>33</c:v>
                  </c:pt>
                  <c:pt idx="13">
                    <c:v>32</c:v>
                  </c:pt>
                  <c:pt idx="14">
                    <c:v>31</c:v>
                  </c:pt>
                  <c:pt idx="15">
                    <c:v>30</c:v>
                  </c:pt>
                  <c:pt idx="16">
                    <c:v>29</c:v>
                  </c:pt>
                  <c:pt idx="17">
                    <c:v>28</c:v>
                  </c:pt>
                  <c:pt idx="18">
                    <c:v>27</c:v>
                  </c:pt>
                  <c:pt idx="19">
                    <c:v>26</c:v>
                  </c:pt>
                  <c:pt idx="20">
                    <c:v>25</c:v>
                  </c:pt>
                  <c:pt idx="21">
                    <c:v>24</c:v>
                  </c:pt>
                  <c:pt idx="22">
                    <c:v>23</c:v>
                  </c:pt>
                  <c:pt idx="23">
                    <c:v>22</c:v>
                  </c:pt>
                  <c:pt idx="24">
                    <c:v>21</c:v>
                  </c:pt>
                  <c:pt idx="25">
                    <c:v>20</c:v>
                  </c:pt>
                  <c:pt idx="26">
                    <c:v>19</c:v>
                  </c:pt>
                  <c:pt idx="27">
                    <c:v>18</c:v>
                  </c:pt>
                  <c:pt idx="28">
                    <c:v>17</c:v>
                  </c:pt>
                  <c:pt idx="29">
                    <c:v>16</c:v>
                  </c:pt>
                  <c:pt idx="30">
                    <c:v>15</c:v>
                  </c:pt>
                  <c:pt idx="31">
                    <c:v>14</c:v>
                  </c:pt>
                  <c:pt idx="32">
                    <c:v>13</c:v>
                  </c:pt>
                  <c:pt idx="33">
                    <c:v>12</c:v>
                  </c:pt>
                  <c:pt idx="34">
                    <c:v>11</c:v>
                  </c:pt>
                  <c:pt idx="35">
                    <c:v>10</c:v>
                  </c:pt>
                  <c:pt idx="36">
                    <c:v>9</c:v>
                  </c:pt>
                  <c:pt idx="37">
                    <c:v>8</c:v>
                  </c:pt>
                  <c:pt idx="38">
                    <c:v>7</c:v>
                  </c:pt>
                  <c:pt idx="39">
                    <c:v>6</c:v>
                  </c:pt>
                  <c:pt idx="40">
                    <c:v>5</c:v>
                  </c:pt>
                  <c:pt idx="41">
                    <c:v>4</c:v>
                  </c:pt>
                  <c:pt idx="42">
                    <c:v>3</c:v>
                  </c:pt>
                  <c:pt idx="43">
                    <c:v>2</c:v>
                  </c:pt>
                  <c:pt idx="44">
                    <c:v>1</c:v>
                  </c:pt>
                </c:lvl>
              </c:multiLvlStrCache>
            </c:multiLvlStrRef>
          </c:cat>
          <c:val>
            <c:numRef>
              <c:f>'PROMEDIO FINAL DEPENDEN'!$D$62:$D$106</c:f>
              <c:numCache>
                <c:formatCode>0.0</c:formatCode>
                <c:ptCount val="45"/>
                <c:pt idx="0">
                  <c:v>6.5066776776134549</c:v>
                </c:pt>
                <c:pt idx="1">
                  <c:v>7.2683959065645372</c:v>
                </c:pt>
                <c:pt idx="2">
                  <c:v>7.7093535699475551</c:v>
                </c:pt>
                <c:pt idx="3">
                  <c:v>7.6547942404992444</c:v>
                </c:pt>
                <c:pt idx="4">
                  <c:v>7.7933101868016772</c:v>
                </c:pt>
                <c:pt idx="5">
                  <c:v>8.4811826058280975</c:v>
                </c:pt>
                <c:pt idx="6">
                  <c:v>7.8631340922168205</c:v>
                </c:pt>
                <c:pt idx="7">
                  <c:v>7.8571118301906457</c:v>
                </c:pt>
                <c:pt idx="8">
                  <c:v>7.8461548449725527</c:v>
                </c:pt>
                <c:pt idx="9">
                  <c:v>8.1673787157231477</c:v>
                </c:pt>
                <c:pt idx="10">
                  <c:v>8.2674624250699651</c:v>
                </c:pt>
                <c:pt idx="11">
                  <c:v>8.5867369255683386</c:v>
                </c:pt>
                <c:pt idx="12">
                  <c:v>8.532034150952196</c:v>
                </c:pt>
                <c:pt idx="13">
                  <c:v>8.3296407308557718</c:v>
                </c:pt>
                <c:pt idx="14">
                  <c:v>7.945943369306355</c:v>
                </c:pt>
                <c:pt idx="15">
                  <c:v>8.6530862918265026</c:v>
                </c:pt>
                <c:pt idx="16">
                  <c:v>8.3860273446449263</c:v>
                </c:pt>
                <c:pt idx="17">
                  <c:v>8.6445695542666598</c:v>
                </c:pt>
                <c:pt idx="18">
                  <c:v>8.2504917119639867</c:v>
                </c:pt>
                <c:pt idx="19">
                  <c:v>8.6485822549712505</c:v>
                </c:pt>
                <c:pt idx="20">
                  <c:v>8.6070299570110489</c:v>
                </c:pt>
                <c:pt idx="21">
                  <c:v>8.475881694836394</c:v>
                </c:pt>
                <c:pt idx="22">
                  <c:v>8.3629994398218166</c:v>
                </c:pt>
                <c:pt idx="23">
                  <c:v>8.690876030299501</c:v>
                </c:pt>
                <c:pt idx="24">
                  <c:v>8.4489790798288702</c:v>
                </c:pt>
                <c:pt idx="25">
                  <c:v>8.3564218061692266</c:v>
                </c:pt>
                <c:pt idx="26">
                  <c:v>8.6040596634216531</c:v>
                </c:pt>
                <c:pt idx="27">
                  <c:v>8.966287848882974</c:v>
                </c:pt>
                <c:pt idx="28">
                  <c:v>8.9020483144548272</c:v>
                </c:pt>
                <c:pt idx="29">
                  <c:v>8.4457666731800547</c:v>
                </c:pt>
                <c:pt idx="30">
                  <c:v>8.4617269403806858</c:v>
                </c:pt>
                <c:pt idx="31">
                  <c:v>8.4842714146430041</c:v>
                </c:pt>
                <c:pt idx="32">
                  <c:v>8.6691447810566977</c:v>
                </c:pt>
                <c:pt idx="33">
                  <c:v>8.8346606993809846</c:v>
                </c:pt>
                <c:pt idx="34">
                  <c:v>8.920651446893693</c:v>
                </c:pt>
                <c:pt idx="35">
                  <c:v>9.2144117201606655</c:v>
                </c:pt>
                <c:pt idx="36">
                  <c:v>9.2294240564808536</c:v>
                </c:pt>
                <c:pt idx="37">
                  <c:v>9.058322325555098</c:v>
                </c:pt>
                <c:pt idx="38">
                  <c:v>8.878195857538774</c:v>
                </c:pt>
                <c:pt idx="39">
                  <c:v>8.9096085017695508</c:v>
                </c:pt>
                <c:pt idx="40">
                  <c:v>9.1977370009570301</c:v>
                </c:pt>
                <c:pt idx="41">
                  <c:v>9.5095213758804604</c:v>
                </c:pt>
                <c:pt idx="42">
                  <c:v>9.0317751835029085</c:v>
                </c:pt>
                <c:pt idx="43">
                  <c:v>9.4472199101566616</c:v>
                </c:pt>
                <c:pt idx="44">
                  <c:v>9.6052588497593057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69-5D36-4CE0-BA92-620155BC1843}"/>
            </c:ext>
          </c:extLst>
        </c:ser>
        <c:dLbls/>
        <c:axId val="46347776"/>
        <c:axId val="46349312"/>
      </c:barChart>
      <c:catAx>
        <c:axId val="46347776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n-US"/>
            </a:pPr>
            <a:endParaRPr lang="es-ES"/>
          </a:p>
        </c:txPr>
        <c:crossAx val="46349312"/>
        <c:crosses val="autoZero"/>
        <c:auto val="1"/>
        <c:lblAlgn val="ctr"/>
        <c:lblOffset val="100"/>
      </c:catAx>
      <c:valAx>
        <c:axId val="46349312"/>
        <c:scaling>
          <c:orientation val="minMax"/>
          <c:max val="10"/>
        </c:scaling>
        <c:delete val="1"/>
        <c:axPos val="l"/>
        <c:numFmt formatCode="0.0" sourceLinked="1"/>
        <c:tickLblPos val="nextTo"/>
        <c:crossAx val="46347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25400" cap="flat" cmpd="sng" algn="ctr">
      <a:noFill/>
      <a:prstDash val="solid"/>
    </a:ln>
    <a:effectLst/>
  </c:spPr>
  <c:txPr>
    <a:bodyPr rot="-5400000" vert="horz"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0.15972</cdr:x>
      <cdr:y>0.06134</cdr:y>
    </cdr:from>
    <cdr:to>
      <cdr:x>0.25972</cdr:x>
      <cdr:y>0.25547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460500" y="28893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0.23392</cdr:x>
      <cdr:y>0.23806</cdr:y>
    </cdr:from>
    <cdr:to>
      <cdr:x>0.33918</cdr:x>
      <cdr:y>0.4139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032000" y="123791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112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7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913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25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924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528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227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650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229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533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360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31E9C-7D4A-404B-8F1A-B97DFDEC1E7A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7628C-4333-487D-9BB9-48F7A39C9C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15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86428" y="4803355"/>
            <a:ext cx="610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Evaluación</a:t>
            </a:r>
            <a:r>
              <a:rPr lang="en-US" sz="2400" b="1" dirty="0">
                <a:solidFill>
                  <a:schemeClr val="bg1"/>
                </a:solidFill>
              </a:rPr>
              <a:t> de </a:t>
            </a:r>
            <a:r>
              <a:rPr lang="en-US" sz="2400" b="1" dirty="0" err="1">
                <a:solidFill>
                  <a:schemeClr val="bg1"/>
                </a:solidFill>
              </a:rPr>
              <a:t>Gestión</a:t>
            </a:r>
            <a:r>
              <a:rPr lang="en-US" sz="2400" b="1" dirty="0">
                <a:solidFill>
                  <a:schemeClr val="bg1"/>
                </a:solidFill>
              </a:rPr>
              <a:t> y </a:t>
            </a:r>
            <a:r>
              <a:rPr lang="en-US" sz="2400" b="1" dirty="0" err="1">
                <a:solidFill>
                  <a:schemeClr val="bg1"/>
                </a:solidFill>
              </a:rPr>
              <a:t>Percepción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Ciudadana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564933" y="5174868"/>
            <a:ext cx="3968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Cuarto </a:t>
            </a:r>
            <a:r>
              <a:rPr lang="en-US" sz="3200" b="1" dirty="0" err="1">
                <a:solidFill>
                  <a:schemeClr val="bg1"/>
                </a:solidFill>
              </a:rPr>
              <a:t>Trimestre</a:t>
            </a:r>
            <a:r>
              <a:rPr lang="en-US" sz="3200" b="1" dirty="0">
                <a:solidFill>
                  <a:schemeClr val="bg1"/>
                </a:solidFill>
              </a:rPr>
              <a:t> 2017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042097" y="5669491"/>
            <a:ext cx="5194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Actualizado</a:t>
            </a:r>
            <a:r>
              <a:rPr lang="en-US" sz="2400" b="1" dirty="0">
                <a:solidFill>
                  <a:schemeClr val="bg1"/>
                </a:solidFill>
              </a:rPr>
              <a:t> al 30 de </a:t>
            </a:r>
            <a:r>
              <a:rPr lang="en-US" sz="2400" b="1" dirty="0" err="1">
                <a:solidFill>
                  <a:schemeClr val="bg1"/>
                </a:solidFill>
              </a:rPr>
              <a:t>Diciembre</a:t>
            </a:r>
            <a:r>
              <a:rPr lang="en-US" sz="2400" b="1" dirty="0">
                <a:solidFill>
                  <a:schemeClr val="bg1"/>
                </a:solidFill>
              </a:rPr>
              <a:t> de 2017</a:t>
            </a:r>
          </a:p>
        </p:txBody>
      </p:sp>
    </p:spTree>
    <p:extLst>
      <p:ext uri="{BB962C8B-B14F-4D97-AF65-F5344CB8AC3E}">
        <p14:creationId xmlns:p14="http://schemas.microsoft.com/office/powerpoint/2010/main" xmlns="" val="4062433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7">
            <a:extLst>
              <a:ext uri="{FF2B5EF4-FFF2-40B4-BE49-F238E27FC236}">
                <a16:creationId xmlns:a16="http://schemas.microsoft.com/office/drawing/2014/main" xmlns="" id="{3D946E26-7D51-463A-A25A-9CC5ABFCE6A7}"/>
              </a:ext>
            </a:extLst>
          </p:cNvPr>
          <p:cNvGrpSpPr/>
          <p:nvPr/>
        </p:nvGrpSpPr>
        <p:grpSpPr>
          <a:xfrm>
            <a:off x="913350" y="496266"/>
            <a:ext cx="7897060" cy="5025763"/>
            <a:chOff x="221809" y="501024"/>
            <a:chExt cx="8710863" cy="5502330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xmlns="" id="{9296FC6B-53DC-46F3-93E6-F290952C40F5}"/>
                </a:ext>
              </a:extLst>
            </p:cNvPr>
            <p:cNvGrpSpPr/>
            <p:nvPr/>
          </p:nvGrpSpPr>
          <p:grpSpPr>
            <a:xfrm>
              <a:off x="6026985" y="501024"/>
              <a:ext cx="1714671" cy="1701884"/>
              <a:chOff x="5881206" y="1455220"/>
              <a:chExt cx="1714671" cy="1701884"/>
            </a:xfrm>
          </p:grpSpPr>
          <p:sp>
            <p:nvSpPr>
              <p:cNvPr id="42" name="Oval 6">
                <a:extLst>
                  <a:ext uri="{FF2B5EF4-FFF2-40B4-BE49-F238E27FC236}">
                    <a16:creationId xmlns:a16="http://schemas.microsoft.com/office/drawing/2014/main" xmlns="" id="{A3D6581E-6ED2-4ABE-9F32-1E497368F230}"/>
                  </a:ext>
                </a:extLst>
              </p:cNvPr>
              <p:cNvSpPr/>
              <p:nvPr/>
            </p:nvSpPr>
            <p:spPr>
              <a:xfrm>
                <a:off x="5881206" y="1455220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7">
                <a:extLst>
                  <a:ext uri="{FF2B5EF4-FFF2-40B4-BE49-F238E27FC236}">
                    <a16:creationId xmlns:a16="http://schemas.microsoft.com/office/drawing/2014/main" xmlns="" id="{C26CA4A2-7EAC-4A20-9CF0-ECCFCA24614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9">
                <a:extLst>
                  <a:ext uri="{FF2B5EF4-FFF2-40B4-BE49-F238E27FC236}">
                    <a16:creationId xmlns:a16="http://schemas.microsoft.com/office/drawing/2014/main" xmlns="" id="{1600DD51-900F-4E1D-B233-A17FB062B43B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10">
                <a:extLst>
                  <a:ext uri="{FF2B5EF4-FFF2-40B4-BE49-F238E27FC236}">
                    <a16:creationId xmlns:a16="http://schemas.microsoft.com/office/drawing/2014/main" xmlns="" id="{D7D9BC23-E89D-4776-8493-4607C72D71F0}"/>
                  </a:ext>
                </a:extLst>
              </p:cNvPr>
              <p:cNvSpPr/>
              <p:nvPr/>
            </p:nvSpPr>
            <p:spPr>
              <a:xfrm>
                <a:off x="5976543" y="2005980"/>
                <a:ext cx="1603399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DECLARACIÓN 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PATRIMONIAL</a:t>
                </a:r>
              </a:p>
            </p:txBody>
          </p:sp>
        </p:grpSp>
        <p:grpSp>
          <p:nvGrpSpPr>
            <p:cNvPr id="6" name="Group 30">
              <a:extLst>
                <a:ext uri="{FF2B5EF4-FFF2-40B4-BE49-F238E27FC236}">
                  <a16:creationId xmlns:a16="http://schemas.microsoft.com/office/drawing/2014/main" xmlns="" id="{0CA5A70B-7EAB-4B03-A6E6-E0E8A2006A40}"/>
                </a:ext>
              </a:extLst>
            </p:cNvPr>
            <p:cNvGrpSpPr/>
            <p:nvPr/>
          </p:nvGrpSpPr>
          <p:grpSpPr>
            <a:xfrm>
              <a:off x="3373794" y="2166764"/>
              <a:ext cx="2319849" cy="2302548"/>
              <a:chOff x="2830983" y="2425006"/>
              <a:chExt cx="2269312" cy="2179406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xmlns="" id="{16863D41-3917-4979-895B-7C2E04F5C76D}"/>
                  </a:ext>
                </a:extLst>
              </p:cNvPr>
              <p:cNvSpPr/>
              <p:nvPr/>
            </p:nvSpPr>
            <p:spPr>
              <a:xfrm>
                <a:off x="2830983" y="2425006"/>
                <a:ext cx="2269312" cy="217940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4">
                <a:extLst>
                  <a:ext uri="{FF2B5EF4-FFF2-40B4-BE49-F238E27FC236}">
                    <a16:creationId xmlns:a16="http://schemas.microsoft.com/office/drawing/2014/main" xmlns="" id="{8AA88485-8E45-4739-9127-CC21FDC6D9C8}"/>
                  </a:ext>
                </a:extLst>
              </p:cNvPr>
              <p:cNvSpPr/>
              <p:nvPr/>
            </p:nvSpPr>
            <p:spPr>
              <a:xfrm>
                <a:off x="2959160" y="2532915"/>
                <a:ext cx="1924934" cy="1943100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5">
                <a:extLst>
                  <a:ext uri="{FF2B5EF4-FFF2-40B4-BE49-F238E27FC236}">
                    <a16:creationId xmlns:a16="http://schemas.microsoft.com/office/drawing/2014/main" xmlns="" id="{EC35A52A-2F19-4E1C-AA32-F4BFD762B6B2}"/>
                  </a:ext>
                </a:extLst>
              </p:cNvPr>
              <p:cNvSpPr/>
              <p:nvPr/>
            </p:nvSpPr>
            <p:spPr>
              <a:xfrm>
                <a:off x="3056528" y="2923810"/>
                <a:ext cx="1862237" cy="105250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 </a:t>
                </a: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INDICADORES </a:t>
                </a: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 GESTIÓN</a:t>
                </a:r>
              </a:p>
            </p:txBody>
          </p:sp>
          <p:sp>
            <p:nvSpPr>
              <p:cNvPr id="41" name="Arc 11">
                <a:extLst>
                  <a:ext uri="{FF2B5EF4-FFF2-40B4-BE49-F238E27FC236}">
                    <a16:creationId xmlns:a16="http://schemas.microsoft.com/office/drawing/2014/main" xmlns="" id="{2A49CD9A-6162-468E-9B31-665A70299D95}"/>
                  </a:ext>
                </a:extLst>
              </p:cNvPr>
              <p:cNvSpPr/>
              <p:nvPr/>
            </p:nvSpPr>
            <p:spPr>
              <a:xfrm rot="19168452">
                <a:off x="3068860" y="2528948"/>
                <a:ext cx="1883283" cy="1704873"/>
              </a:xfrm>
              <a:prstGeom prst="arc">
                <a:avLst/>
              </a:prstGeom>
              <a:ln w="53975"/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" name="Straight Arrow Connector 13">
              <a:extLst>
                <a:ext uri="{FF2B5EF4-FFF2-40B4-BE49-F238E27FC236}">
                  <a16:creationId xmlns:a16="http://schemas.microsoft.com/office/drawing/2014/main" xmlns="" id="{3D3986BC-3C5F-4A3E-8E97-BBFD51266A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7767" y="1790602"/>
              <a:ext cx="977019" cy="886052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xmlns="" id="{F4A35530-3C73-4D55-BD82-ED98F0186052}"/>
                </a:ext>
              </a:extLst>
            </p:cNvPr>
            <p:cNvGrpSpPr/>
            <p:nvPr/>
          </p:nvGrpSpPr>
          <p:grpSpPr>
            <a:xfrm>
              <a:off x="7218001" y="2330241"/>
              <a:ext cx="1714671" cy="1701884"/>
              <a:chOff x="5886675" y="1446747"/>
              <a:chExt cx="1714671" cy="1701884"/>
            </a:xfrm>
          </p:grpSpPr>
          <p:sp>
            <p:nvSpPr>
              <p:cNvPr id="34" name="Oval 16">
                <a:extLst>
                  <a:ext uri="{FF2B5EF4-FFF2-40B4-BE49-F238E27FC236}">
                    <a16:creationId xmlns:a16="http://schemas.microsoft.com/office/drawing/2014/main" xmlns="" id="{C82F1957-0B76-456B-94C9-54FB53DD0F87}"/>
                  </a:ext>
                </a:extLst>
              </p:cNvPr>
              <p:cNvSpPr/>
              <p:nvPr/>
            </p:nvSpPr>
            <p:spPr>
              <a:xfrm>
                <a:off x="5886675" y="1446747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17">
                <a:extLst>
                  <a:ext uri="{FF2B5EF4-FFF2-40B4-BE49-F238E27FC236}">
                    <a16:creationId xmlns:a16="http://schemas.microsoft.com/office/drawing/2014/main" xmlns="" id="{0408F873-BF59-4076-A1A7-A5C2ADED216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18">
                <a:extLst>
                  <a:ext uri="{FF2B5EF4-FFF2-40B4-BE49-F238E27FC236}">
                    <a16:creationId xmlns:a16="http://schemas.microsoft.com/office/drawing/2014/main" xmlns="" id="{A25BB867-8568-4A3F-B0A4-10A6351C771A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19">
                <a:extLst>
                  <a:ext uri="{FF2B5EF4-FFF2-40B4-BE49-F238E27FC236}">
                    <a16:creationId xmlns:a16="http://schemas.microsoft.com/office/drawing/2014/main" xmlns="" id="{39AD7AD8-520A-4469-B02E-D63A9F51274A}"/>
                  </a:ext>
                </a:extLst>
              </p:cNvPr>
              <p:cNvSpPr/>
              <p:nvPr/>
            </p:nvSpPr>
            <p:spPr>
              <a:xfrm>
                <a:off x="6278939" y="1985402"/>
                <a:ext cx="1013529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CUENTA 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PÚBLICA</a:t>
                </a:r>
              </a:p>
            </p:txBody>
          </p:sp>
        </p:grpSp>
        <p:grpSp>
          <p:nvGrpSpPr>
            <p:cNvPr id="9" name="Group 20">
              <a:extLst>
                <a:ext uri="{FF2B5EF4-FFF2-40B4-BE49-F238E27FC236}">
                  <a16:creationId xmlns:a16="http://schemas.microsoft.com/office/drawing/2014/main" xmlns="" id="{3344987C-3C25-40FB-93AF-83ED8A3800C2}"/>
                </a:ext>
              </a:extLst>
            </p:cNvPr>
            <p:cNvGrpSpPr/>
            <p:nvPr/>
          </p:nvGrpSpPr>
          <p:grpSpPr>
            <a:xfrm>
              <a:off x="6478438" y="4295637"/>
              <a:ext cx="1714671" cy="1701883"/>
              <a:chOff x="5879217" y="1442017"/>
              <a:chExt cx="1714671" cy="1701883"/>
            </a:xfrm>
          </p:grpSpPr>
          <p:sp>
            <p:nvSpPr>
              <p:cNvPr id="30" name="Oval 21">
                <a:extLst>
                  <a:ext uri="{FF2B5EF4-FFF2-40B4-BE49-F238E27FC236}">
                    <a16:creationId xmlns:a16="http://schemas.microsoft.com/office/drawing/2014/main" xmlns="" id="{5ACF01D8-98EE-41FE-AF89-AD94BECDFEB0}"/>
                  </a:ext>
                </a:extLst>
              </p:cNvPr>
              <p:cNvSpPr/>
              <p:nvPr/>
            </p:nvSpPr>
            <p:spPr>
              <a:xfrm>
                <a:off x="5879217" y="1442017"/>
                <a:ext cx="1714671" cy="170188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22">
                <a:extLst>
                  <a:ext uri="{FF2B5EF4-FFF2-40B4-BE49-F238E27FC236}">
                    <a16:creationId xmlns:a16="http://schemas.microsoft.com/office/drawing/2014/main" xmlns="" id="{16EF571E-25F9-46D3-86D3-D41DDF03D6B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23">
                <a:extLst>
                  <a:ext uri="{FF2B5EF4-FFF2-40B4-BE49-F238E27FC236}">
                    <a16:creationId xmlns:a16="http://schemas.microsoft.com/office/drawing/2014/main" xmlns="" id="{313C8ADF-519B-44BE-9029-6DC1B6A291DD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24">
                <a:extLst>
                  <a:ext uri="{FF2B5EF4-FFF2-40B4-BE49-F238E27FC236}">
                    <a16:creationId xmlns:a16="http://schemas.microsoft.com/office/drawing/2014/main" xmlns="" id="{8D92A084-D7EE-427E-9F12-94F9F5932D2A}"/>
                  </a:ext>
                </a:extLst>
              </p:cNvPr>
              <p:cNvSpPr/>
              <p:nvPr/>
            </p:nvSpPr>
            <p:spPr>
              <a:xfrm>
                <a:off x="5927883" y="2063067"/>
                <a:ext cx="1561529" cy="57283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ARMONIZACIÓN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CONTABLE</a:t>
                </a:r>
              </a:p>
            </p:txBody>
          </p:sp>
        </p:grp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xmlns="" id="{8B76A999-4C08-497E-AC30-7B4116CFD6F0}"/>
                </a:ext>
              </a:extLst>
            </p:cNvPr>
            <p:cNvGrpSpPr/>
            <p:nvPr/>
          </p:nvGrpSpPr>
          <p:grpSpPr>
            <a:xfrm>
              <a:off x="1588765" y="509439"/>
              <a:ext cx="1685492" cy="1672444"/>
              <a:chOff x="5895823" y="1469292"/>
              <a:chExt cx="1685492" cy="1672444"/>
            </a:xfrm>
          </p:grpSpPr>
          <p:sp>
            <p:nvSpPr>
              <p:cNvPr id="26" name="Oval 26">
                <a:extLst>
                  <a:ext uri="{FF2B5EF4-FFF2-40B4-BE49-F238E27FC236}">
                    <a16:creationId xmlns:a16="http://schemas.microsoft.com/office/drawing/2014/main" xmlns="" id="{F6B37110-9E5A-4093-ABFC-1F175A6458D2}"/>
                  </a:ext>
                </a:extLst>
              </p:cNvPr>
              <p:cNvSpPr/>
              <p:nvPr/>
            </p:nvSpPr>
            <p:spPr>
              <a:xfrm>
                <a:off x="5895823" y="1469292"/>
                <a:ext cx="1685492" cy="167244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:a16="http://schemas.microsoft.com/office/drawing/2014/main" xmlns="" id="{C8955E41-6BE9-4705-B4CD-E14589338264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Arc 28">
                <a:extLst>
                  <a:ext uri="{FF2B5EF4-FFF2-40B4-BE49-F238E27FC236}">
                    <a16:creationId xmlns:a16="http://schemas.microsoft.com/office/drawing/2014/main" xmlns="" id="{FC67A2CD-D401-4D52-9108-821EB930C60C}"/>
                  </a:ext>
                </a:extLst>
              </p:cNvPr>
              <p:cNvSpPr/>
              <p:nvPr/>
            </p:nvSpPr>
            <p:spPr>
              <a:xfrm rot="16430780">
                <a:off x="6041138" y="1549103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9">
                <a:extLst>
                  <a:ext uri="{FF2B5EF4-FFF2-40B4-BE49-F238E27FC236}">
                    <a16:creationId xmlns:a16="http://schemas.microsoft.com/office/drawing/2014/main" xmlns="" id="{A9E204AF-2455-4160-A76A-EDAAA7D498C1}"/>
                  </a:ext>
                </a:extLst>
              </p:cNvPr>
              <p:cNvSpPr/>
              <p:nvPr/>
            </p:nvSpPr>
            <p:spPr>
              <a:xfrm>
                <a:off x="5944976" y="2120185"/>
                <a:ext cx="1587131" cy="33696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TRANSPARENCIA</a:t>
                </a:r>
              </a:p>
            </p:txBody>
          </p:sp>
        </p:grpSp>
        <p:grpSp>
          <p:nvGrpSpPr>
            <p:cNvPr id="11" name="Group 31">
              <a:extLst>
                <a:ext uri="{FF2B5EF4-FFF2-40B4-BE49-F238E27FC236}">
                  <a16:creationId xmlns:a16="http://schemas.microsoft.com/office/drawing/2014/main" xmlns="" id="{74CF9E06-1722-4C5C-AF92-AEDEB0E88A38}"/>
                </a:ext>
              </a:extLst>
            </p:cNvPr>
            <p:cNvGrpSpPr/>
            <p:nvPr/>
          </p:nvGrpSpPr>
          <p:grpSpPr>
            <a:xfrm>
              <a:off x="221809" y="2461073"/>
              <a:ext cx="1714671" cy="1701884"/>
              <a:chOff x="5895011" y="1455375"/>
              <a:chExt cx="1714671" cy="1701884"/>
            </a:xfrm>
          </p:grpSpPr>
          <p:sp>
            <p:nvSpPr>
              <p:cNvPr id="22" name="Oval 32">
                <a:extLst>
                  <a:ext uri="{FF2B5EF4-FFF2-40B4-BE49-F238E27FC236}">
                    <a16:creationId xmlns:a16="http://schemas.microsoft.com/office/drawing/2014/main" xmlns="" id="{5E9DC333-4F58-4DB3-A9FD-BADDE2CE8640}"/>
                  </a:ext>
                </a:extLst>
              </p:cNvPr>
              <p:cNvSpPr/>
              <p:nvPr/>
            </p:nvSpPr>
            <p:spPr>
              <a:xfrm>
                <a:off x="5895011" y="1455375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33">
                <a:extLst>
                  <a:ext uri="{FF2B5EF4-FFF2-40B4-BE49-F238E27FC236}">
                    <a16:creationId xmlns:a16="http://schemas.microsoft.com/office/drawing/2014/main" xmlns="" id="{2F6E684B-9F45-4C0D-87D8-F843A9CBC429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34">
                <a:extLst>
                  <a:ext uri="{FF2B5EF4-FFF2-40B4-BE49-F238E27FC236}">
                    <a16:creationId xmlns:a16="http://schemas.microsoft.com/office/drawing/2014/main" xmlns="" id="{75DED7BC-321F-4697-8754-30E1458F38BA}"/>
                  </a:ext>
                </a:extLst>
              </p:cNvPr>
              <p:cNvSpPr/>
              <p:nvPr/>
            </p:nvSpPr>
            <p:spPr>
              <a:xfrm rot="16425534">
                <a:off x="6035240" y="1569521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35">
                <a:extLst>
                  <a:ext uri="{FF2B5EF4-FFF2-40B4-BE49-F238E27FC236}">
                    <a16:creationId xmlns:a16="http://schemas.microsoft.com/office/drawing/2014/main" xmlns="" id="{83875CFC-6087-4218-B2FD-3412BA5C03E1}"/>
                  </a:ext>
                </a:extLst>
              </p:cNvPr>
              <p:cNvSpPr/>
              <p:nvPr/>
            </p:nvSpPr>
            <p:spPr>
              <a:xfrm>
                <a:off x="6142335" y="2043504"/>
                <a:ext cx="1110497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CONTROL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INTERNO</a:t>
                </a:r>
              </a:p>
            </p:txBody>
          </p:sp>
        </p:grpSp>
        <p:grpSp>
          <p:nvGrpSpPr>
            <p:cNvPr id="12" name="Group 36">
              <a:extLst>
                <a:ext uri="{FF2B5EF4-FFF2-40B4-BE49-F238E27FC236}">
                  <a16:creationId xmlns:a16="http://schemas.microsoft.com/office/drawing/2014/main" xmlns="" id="{37379937-2253-4DB6-A92F-3468F5677954}"/>
                </a:ext>
              </a:extLst>
            </p:cNvPr>
            <p:cNvGrpSpPr/>
            <p:nvPr/>
          </p:nvGrpSpPr>
          <p:grpSpPr>
            <a:xfrm>
              <a:off x="1115489" y="4301470"/>
              <a:ext cx="1714671" cy="1701884"/>
              <a:chOff x="5888450" y="1447851"/>
              <a:chExt cx="1714671" cy="1701884"/>
            </a:xfrm>
          </p:grpSpPr>
          <p:sp>
            <p:nvSpPr>
              <p:cNvPr id="18" name="Oval 37">
                <a:extLst>
                  <a:ext uri="{FF2B5EF4-FFF2-40B4-BE49-F238E27FC236}">
                    <a16:creationId xmlns:a16="http://schemas.microsoft.com/office/drawing/2014/main" xmlns="" id="{5F5E6BC2-C96D-4D7A-8FB6-E1E8279E6A77}"/>
                  </a:ext>
                </a:extLst>
              </p:cNvPr>
              <p:cNvSpPr/>
              <p:nvPr/>
            </p:nvSpPr>
            <p:spPr>
              <a:xfrm>
                <a:off x="5888450" y="1447851"/>
                <a:ext cx="1714671" cy="17018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38">
                <a:extLst>
                  <a:ext uri="{FF2B5EF4-FFF2-40B4-BE49-F238E27FC236}">
                    <a16:creationId xmlns:a16="http://schemas.microsoft.com/office/drawing/2014/main" xmlns="" id="{A84EFEB7-B9A9-4E24-847A-FFBEFFF8170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39">
                <a:extLst>
                  <a:ext uri="{FF2B5EF4-FFF2-40B4-BE49-F238E27FC236}">
                    <a16:creationId xmlns:a16="http://schemas.microsoft.com/office/drawing/2014/main" xmlns="" id="{B835357C-B363-48ED-8385-1FB9879CE12E}"/>
                  </a:ext>
                </a:extLst>
              </p:cNvPr>
              <p:cNvSpPr/>
              <p:nvPr/>
            </p:nvSpPr>
            <p:spPr>
              <a:xfrm rot="16678965">
                <a:off x="6054881" y="1556747"/>
                <a:ext cx="1347239" cy="1379283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40">
                <a:extLst>
                  <a:ext uri="{FF2B5EF4-FFF2-40B4-BE49-F238E27FC236}">
                    <a16:creationId xmlns:a16="http://schemas.microsoft.com/office/drawing/2014/main" xmlns="" id="{A227EFB4-FA27-4A2E-B3C5-C0FD15C1FE1E}"/>
                  </a:ext>
                </a:extLst>
              </p:cNvPr>
              <p:cNvSpPr/>
              <p:nvPr/>
            </p:nvSpPr>
            <p:spPr>
              <a:xfrm>
                <a:off x="6043397" y="1985401"/>
                <a:ext cx="1332088" cy="6402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MARCO DE</a:t>
                </a: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ACTUACIÓN</a:t>
                </a:r>
              </a:p>
            </p:txBody>
          </p:sp>
        </p:grpSp>
        <p:cxnSp>
          <p:nvCxnSpPr>
            <p:cNvPr id="13" name="Straight Arrow Connector 49">
              <a:extLst>
                <a:ext uri="{FF2B5EF4-FFF2-40B4-BE49-F238E27FC236}">
                  <a16:creationId xmlns:a16="http://schemas.microsoft.com/office/drawing/2014/main" xmlns="" id="{59ECCDAA-C170-48A6-A6EA-4810593885EB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>
              <a:off x="5472628" y="3307214"/>
              <a:ext cx="1790534" cy="7977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Straight Arrow Connector 53">
              <a:extLst>
                <a:ext uri="{FF2B5EF4-FFF2-40B4-BE49-F238E27FC236}">
                  <a16:creationId xmlns:a16="http://schemas.microsoft.com/office/drawing/2014/main" xmlns="" id="{188CF450-59EB-4F45-9830-B30194DFBCA3}"/>
                </a:ext>
              </a:extLst>
            </p:cNvPr>
            <p:cNvCxnSpPr>
              <a:cxnSpLocks/>
            </p:cNvCxnSpPr>
            <p:nvPr/>
          </p:nvCxnSpPr>
          <p:spPr>
            <a:xfrm>
              <a:off x="5266856" y="3937777"/>
              <a:ext cx="1346623" cy="880034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Straight Arrow Connector 77">
              <a:extLst>
                <a:ext uri="{FF2B5EF4-FFF2-40B4-BE49-F238E27FC236}">
                  <a16:creationId xmlns:a16="http://schemas.microsoft.com/office/drawing/2014/main" xmlns="" id="{F32736ED-8046-4C32-9F1F-587F2B685B3F}"/>
                </a:ext>
              </a:extLst>
            </p:cNvPr>
            <p:cNvCxnSpPr>
              <a:cxnSpLocks/>
              <a:endCxn id="27" idx="5"/>
            </p:cNvCxnSpPr>
            <p:nvPr/>
          </p:nvCxnSpPr>
          <p:spPr>
            <a:xfrm flipH="1" flipV="1">
              <a:off x="2970299" y="1881857"/>
              <a:ext cx="786862" cy="752468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Arrow Connector 78">
              <a:extLst>
                <a:ext uri="{FF2B5EF4-FFF2-40B4-BE49-F238E27FC236}">
                  <a16:creationId xmlns:a16="http://schemas.microsoft.com/office/drawing/2014/main" xmlns="" id="{A9BAA268-09EB-4F7A-BEFA-CA5F83F15C0F}"/>
                </a:ext>
              </a:extLst>
            </p:cNvPr>
            <p:cNvCxnSpPr>
              <a:cxnSpLocks/>
              <a:stCxn id="39" idx="2"/>
              <a:endCxn id="23" idx="6"/>
            </p:cNvCxnSpPr>
            <p:nvPr/>
          </p:nvCxnSpPr>
          <p:spPr>
            <a:xfrm flipH="1">
              <a:off x="1827340" y="3307215"/>
              <a:ext cx="1677485" cy="3999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Straight Arrow Connector 79">
              <a:extLst>
                <a:ext uri="{FF2B5EF4-FFF2-40B4-BE49-F238E27FC236}">
                  <a16:creationId xmlns:a16="http://schemas.microsoft.com/office/drawing/2014/main" xmlns="" id="{58809B9C-5D79-4F26-9D0D-4C2ADED1F2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9618" y="3989918"/>
              <a:ext cx="1130963" cy="827893"/>
            </a:xfrm>
            <a:prstGeom prst="straightConnector1">
              <a:avLst/>
            </a:prstGeom>
            <a:ln w="38100"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98746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056470" y="232188"/>
            <a:ext cx="340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142978" y="1055147"/>
            <a:ext cx="5337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PUBLICACIÓN DE INFORMACIÓN DE OFICIO EN EL POT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Periodicidad: Trimestral</a:t>
            </a:r>
          </a:p>
        </p:txBody>
      </p:sp>
      <p:sp>
        <p:nvSpPr>
          <p:cNvPr id="7" name="Elipse 6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7.4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1F67598B-5CE4-4832-92C4-B70A63332A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28670128"/>
              </p:ext>
            </p:extLst>
          </p:nvPr>
        </p:nvGraphicFramePr>
        <p:xfrm>
          <a:off x="410818" y="1152939"/>
          <a:ext cx="8613913" cy="4694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91199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5EDDA1FB-0DB1-4595-B600-C7C7DB0548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42502923"/>
              </p:ext>
            </p:extLst>
          </p:nvPr>
        </p:nvGraphicFramePr>
        <p:xfrm>
          <a:off x="0" y="1223493"/>
          <a:ext cx="9144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459820" y="1149722"/>
            <a:ext cx="8538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Servidores Públicos que cumplieron con su declaración de situación patrimonial anual</a:t>
            </a:r>
          </a:p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Periodicidad : 2 de Enero</a:t>
            </a:r>
            <a:r>
              <a:rPr lang="es-MX" sz="1600" dirty="0"/>
              <a:t> al 31 de Mayo del 2017</a:t>
            </a:r>
            <a:r>
              <a:rPr lang="es-MX" sz="1400" dirty="0"/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077675" y="219310"/>
            <a:ext cx="5728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DECLARACIÓN PATRIMONIAL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04395" y="5838523"/>
            <a:ext cx="86017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b="1" dirty="0">
                <a:solidFill>
                  <a:srgbClr val="002060"/>
                </a:solidFill>
              </a:rPr>
              <a:t>Con </a:t>
            </a:r>
            <a:r>
              <a:rPr lang="es-MX" altLang="es-MX" sz="2400" b="1" dirty="0">
                <a:solidFill>
                  <a:srgbClr val="002060"/>
                </a:solidFill>
              </a:rPr>
              <a:t>8613 </a:t>
            </a:r>
            <a:r>
              <a:rPr lang="es-MX" altLang="es-MX" b="1" dirty="0">
                <a:solidFill>
                  <a:srgbClr val="002060"/>
                </a:solidFill>
              </a:rPr>
              <a:t>Obligados    </a:t>
            </a:r>
            <a:r>
              <a:rPr lang="es-MX" altLang="es-MX" sz="2400" b="1" dirty="0">
                <a:solidFill>
                  <a:srgbClr val="002060"/>
                </a:solidFill>
              </a:rPr>
              <a:t>99.34% </a:t>
            </a:r>
            <a:r>
              <a:rPr lang="es-MX" altLang="es-MX" b="1" dirty="0">
                <a:solidFill>
                  <a:srgbClr val="002060"/>
                </a:solidFill>
              </a:rPr>
              <a:t>Cumplió      </a:t>
            </a:r>
            <a:r>
              <a:rPr lang="es-MX" altLang="es-MX" sz="2400" b="1" dirty="0">
                <a:solidFill>
                  <a:srgbClr val="002060"/>
                </a:solidFill>
              </a:rPr>
              <a:t>55</a:t>
            </a:r>
            <a:r>
              <a:rPr lang="es-MX" altLang="es-MX" b="1" dirty="0">
                <a:solidFill>
                  <a:srgbClr val="002060"/>
                </a:solidFill>
              </a:rPr>
              <a:t> Declaraciones Sin cumplimiento</a:t>
            </a:r>
            <a:r>
              <a:rPr lang="es-MX" altLang="es-MX" sz="1400" b="1" dirty="0">
                <a:solidFill>
                  <a:srgbClr val="002060"/>
                </a:solidFill>
              </a:rPr>
              <a:t> </a:t>
            </a:r>
          </a:p>
          <a:p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5377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937825" y="273098"/>
            <a:ext cx="6080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APROBACIÓN DE CUENTA PÚBLICA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5776" y="1017937"/>
            <a:ext cx="8695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Evaluar las Observaciones por el Congreso Solventadas </a:t>
            </a:r>
            <a:r>
              <a:rPr lang="es-MX" sz="2000" b="1" dirty="0">
                <a:solidFill>
                  <a:prstClr val="black"/>
                </a:solidFill>
              </a:rPr>
              <a:t>Periodicidad: </a:t>
            </a:r>
          </a:p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b="1" dirty="0">
                <a:solidFill>
                  <a:prstClr val="black"/>
                </a:solidFill>
              </a:rPr>
              <a:t>Anual, cierre a Diciembre del 2017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5243" y="6057872"/>
            <a:ext cx="1962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Avance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307961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9.7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8992D06C-BC6C-48B1-8741-865EE73E54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78733952"/>
              </p:ext>
            </p:extLst>
          </p:nvPr>
        </p:nvGraphicFramePr>
        <p:xfrm>
          <a:off x="251791" y="1417983"/>
          <a:ext cx="8892210" cy="4429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71594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534725" y="260398"/>
            <a:ext cx="4872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ARMONIZACIÓN CONTABLE</a:t>
            </a:r>
          </a:p>
        </p:txBody>
      </p:sp>
      <p:graphicFrame>
        <p:nvGraphicFramePr>
          <p:cNvPr id="5" name="Chart 6">
            <a:extLst>
              <a:ext uri="{FF2B5EF4-FFF2-40B4-BE49-F238E27FC236}">
                <a16:creationId xmlns:a16="http://schemas.microsoft.com/office/drawing/2014/main" xmlns="" id="{A0F5BC5D-4555-4285-9A12-78031ED1FF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29184866"/>
              </p:ext>
            </p:extLst>
          </p:nvPr>
        </p:nvGraphicFramePr>
        <p:xfrm>
          <a:off x="239187" y="1486004"/>
          <a:ext cx="8483600" cy="4283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ángulo 5"/>
          <p:cNvSpPr/>
          <p:nvPr/>
        </p:nvSpPr>
        <p:spPr>
          <a:xfrm>
            <a:off x="1651000" y="1170337"/>
            <a:ext cx="64511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sz="1600" dirty="0"/>
              <a:t>Porcentaje de cumplimiento de las disposiciones del Consejo Nacional de Armonización Contable (CONAC)</a:t>
            </a:r>
            <a:endParaRPr lang="en-US" sz="1600" dirty="0"/>
          </a:p>
          <a:p>
            <a:pPr algn="ctr">
              <a:defRPr lang="en-US"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/>
              <a:t>Periodicidad: Anual </a:t>
            </a:r>
            <a:r>
              <a:rPr lang="es-MX" sz="1600" b="1" dirty="0">
                <a:solidFill>
                  <a:prstClr val="black"/>
                </a:solidFill>
              </a:rPr>
              <a:t>cierre a Diciembre del 2017</a:t>
            </a:r>
            <a:endParaRPr lang="en-US" sz="1600" dirty="0"/>
          </a:p>
        </p:txBody>
      </p:sp>
      <p:sp>
        <p:nvSpPr>
          <p:cNvPr id="7" name="Elipse 6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7.9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632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938636" y="260398"/>
            <a:ext cx="4199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 DE ACTUACIÓN</a:t>
            </a:r>
          </a:p>
        </p:txBody>
      </p:sp>
      <p:graphicFrame>
        <p:nvGraphicFramePr>
          <p:cNvPr id="5" name="Chart 6">
            <a:extLst>
              <a:ext uri="{FF2B5EF4-FFF2-40B4-BE49-F238E27FC236}">
                <a16:creationId xmlns:a16="http://schemas.microsoft.com/office/drawing/2014/main" xmlns="" id="{A047B1C5-4492-4233-9F0F-78914652E7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06283962"/>
              </p:ext>
            </p:extLst>
          </p:nvPr>
        </p:nvGraphicFramePr>
        <p:xfrm>
          <a:off x="0" y="629273"/>
          <a:ext cx="9004301" cy="537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ángulo 5"/>
          <p:cNvSpPr/>
          <p:nvPr/>
        </p:nvSpPr>
        <p:spPr>
          <a:xfrm>
            <a:off x="330200" y="1243737"/>
            <a:ext cx="8572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dirty="0"/>
              <a:t>Existencia, Actualización,</a:t>
            </a:r>
            <a:r>
              <a:rPr lang="en-US" dirty="0"/>
              <a:t> </a:t>
            </a:r>
            <a:r>
              <a:rPr lang="es-ES_tradnl" dirty="0"/>
              <a:t>Difusión y Revisión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dirty="0"/>
              <a:t>  </a:t>
            </a:r>
            <a:r>
              <a:rPr lang="es-ES_tradnl" sz="1200" dirty="0"/>
              <a:t>(Reglamento Interno, Manual de Organización , Manual de Procedimientos  y Manual de Servicios al Público</a:t>
            </a:r>
            <a:r>
              <a:rPr lang="es-MX" sz="1200" dirty="0"/>
              <a:t>)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Periodicidad: Anual, Cierre a Diciembre del 2017</a:t>
            </a:r>
            <a:endParaRPr lang="en-US" dirty="0"/>
          </a:p>
        </p:txBody>
      </p:sp>
      <p:sp>
        <p:nvSpPr>
          <p:cNvPr id="7" name="Elipse 6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3.2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423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245925" y="285798"/>
            <a:ext cx="3484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INTERNO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38484" y="1206500"/>
            <a:ext cx="8699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/>
              <a:t>Se registran 2 Evaluaciones, una correspondiente a la realizada por los Servidores Públicos (mediante el SECI) y otra en relación a las recomendaciones Solventadas en el Seguimiento de Control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/>
              <a:t>Periodicidad: Semestral </a:t>
            </a:r>
            <a:r>
              <a:rPr lang="es-MX" sz="1600" b="1" dirty="0">
                <a:solidFill>
                  <a:prstClr val="black"/>
                </a:solidFill>
              </a:rPr>
              <a:t>cierre a Diciembre del 2017</a:t>
            </a:r>
            <a:endParaRPr lang="en-US" sz="1600" dirty="0"/>
          </a:p>
          <a:p>
            <a:endParaRPr lang="en-US" sz="1600" dirty="0"/>
          </a:p>
        </p:txBody>
      </p:sp>
      <p:graphicFrame>
        <p:nvGraphicFramePr>
          <p:cNvPr id="6" name="Chart 8">
            <a:extLst>
              <a:ext uri="{FF2B5EF4-FFF2-40B4-BE49-F238E27FC236}">
                <a16:creationId xmlns:a16="http://schemas.microsoft.com/office/drawing/2014/main" xmlns="" id="{247F621B-AAF8-4E1C-88C8-CCF610A1D1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43881895"/>
              </p:ext>
            </p:extLst>
          </p:nvPr>
        </p:nvGraphicFramePr>
        <p:xfrm>
          <a:off x="239186" y="1701800"/>
          <a:ext cx="8904814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Elipse 8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7.3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663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0413999"/>
              </p:ext>
            </p:extLst>
          </p:nvPr>
        </p:nvGraphicFramePr>
        <p:xfrm>
          <a:off x="238538" y="1429220"/>
          <a:ext cx="8905461" cy="4971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331525" y="273098"/>
            <a:ext cx="5057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 POR DEPENDENCIA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14AAF88-41C7-43CA-B37B-0DFE66A5A39E}"/>
              </a:ext>
            </a:extLst>
          </p:cNvPr>
          <p:cNvGrpSpPr/>
          <p:nvPr/>
        </p:nvGrpSpPr>
        <p:grpSpPr>
          <a:xfrm>
            <a:off x="1073426" y="1520686"/>
            <a:ext cx="7151752" cy="270793"/>
            <a:chOff x="1073426" y="1520686"/>
            <a:chExt cx="7151752" cy="270793"/>
          </a:xfrm>
        </p:grpSpPr>
        <p:sp>
          <p:nvSpPr>
            <p:cNvPr id="6" name="1 CuadroTexto">
              <a:extLst>
                <a:ext uri="{FF2B5EF4-FFF2-40B4-BE49-F238E27FC236}">
                  <a16:creationId xmlns:a16="http://schemas.microsoft.com/office/drawing/2014/main" xmlns="" id="{70467A6C-E0C9-4003-9B3A-DC05827B16FB}"/>
                </a:ext>
              </a:extLst>
            </p:cNvPr>
            <p:cNvSpPr txBox="1"/>
            <p:nvPr/>
          </p:nvSpPr>
          <p:spPr>
            <a:xfrm>
              <a:off x="3848357" y="1520686"/>
              <a:ext cx="2408876" cy="270793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</a:rPr>
                <a:t> </a:t>
              </a:r>
              <a:r>
                <a:rPr lang="en-US" sz="1400" b="1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</a:rPr>
                <a:t>4TO TRIMESTRE BAJARON 45</a:t>
              </a:r>
              <a:endParaRPr lang="en-US" sz="1100" b="1" dirty="0">
                <a:solidFill>
                  <a:sysClr val="windowText" lastClr="000000">
                    <a:lumMod val="95000"/>
                    <a:lumOff val="5000"/>
                  </a:sysClr>
                </a:solidFill>
              </a:endParaRPr>
            </a:p>
          </p:txBody>
        </p:sp>
        <p:sp>
          <p:nvSpPr>
            <p:cNvPr id="7" name="1 CuadroTexto">
              <a:extLst>
                <a:ext uri="{FF2B5EF4-FFF2-40B4-BE49-F238E27FC236}">
                  <a16:creationId xmlns:a16="http://schemas.microsoft.com/office/drawing/2014/main" xmlns="" id="{DCDCBD8B-87DD-4E77-B49F-A770544CFE07}"/>
                </a:ext>
              </a:extLst>
            </p:cNvPr>
            <p:cNvSpPr txBox="1"/>
            <p:nvPr/>
          </p:nvSpPr>
          <p:spPr>
            <a:xfrm>
              <a:off x="6802570" y="1520686"/>
              <a:ext cx="1422608" cy="2707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chemeClr val="tx1"/>
                  </a:solidFill>
                </a:rPr>
                <a:t> </a:t>
              </a:r>
              <a:r>
                <a:rPr lang="en-US" sz="1400" b="1" dirty="0">
                  <a:solidFill>
                    <a:schemeClr val="tx1"/>
                  </a:solidFill>
                </a:rPr>
                <a:t>3ER TRIMESTRE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1 CuadroTexto">
              <a:extLst>
                <a:ext uri="{FF2B5EF4-FFF2-40B4-BE49-F238E27FC236}">
                  <a16:creationId xmlns:a16="http://schemas.microsoft.com/office/drawing/2014/main" xmlns="" id="{EF76ED29-5A54-4977-B19B-34179EB93E1C}"/>
                </a:ext>
              </a:extLst>
            </p:cNvPr>
            <p:cNvSpPr txBox="1"/>
            <p:nvPr/>
          </p:nvSpPr>
          <p:spPr>
            <a:xfrm>
              <a:off x="1073426" y="1520686"/>
              <a:ext cx="2583010" cy="27079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ysClr val="window" lastClr="FFFFFF"/>
                  </a:solidFill>
                </a:rPr>
                <a:t> 4TO TRIMESTRE SUBIERON 0</a:t>
              </a:r>
            </a:p>
          </p:txBody>
        </p:sp>
      </p:grpSp>
      <p:sp>
        <p:nvSpPr>
          <p:cNvPr id="9" name="CuadroTexto 8"/>
          <p:cNvSpPr txBox="1"/>
          <p:nvPr/>
        </p:nvSpPr>
        <p:spPr>
          <a:xfrm>
            <a:off x="1625251" y="1090666"/>
            <a:ext cx="6159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PROMEDIO DE LA GESTION  POR DEPENDENCIA   4TO TRIMESTRE 2017</a:t>
            </a:r>
          </a:p>
        </p:txBody>
      </p:sp>
    </p:spTree>
    <p:extLst>
      <p:ext uri="{BB962C8B-B14F-4D97-AF65-F5344CB8AC3E}">
        <p14:creationId xmlns:p14="http://schemas.microsoft.com/office/powerpoint/2010/main" xmlns="" val="454924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7">
            <a:extLst>
              <a:ext uri="{FF2B5EF4-FFF2-40B4-BE49-F238E27FC236}">
                <a16:creationId xmlns:a16="http://schemas.microsoft.com/office/drawing/2014/main" xmlns="" id="{3D946E26-7D51-463A-A25A-9CC5ABFCE6A7}"/>
              </a:ext>
            </a:extLst>
          </p:cNvPr>
          <p:cNvGrpSpPr/>
          <p:nvPr/>
        </p:nvGrpSpPr>
        <p:grpSpPr>
          <a:xfrm>
            <a:off x="1422400" y="876300"/>
            <a:ext cx="6172201" cy="4725771"/>
            <a:chOff x="1099495" y="526266"/>
            <a:chExt cx="7074523" cy="5547053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xmlns="" id="{9296FC6B-53DC-46F3-93E6-F290952C40F5}"/>
                </a:ext>
              </a:extLst>
            </p:cNvPr>
            <p:cNvGrpSpPr/>
            <p:nvPr/>
          </p:nvGrpSpPr>
          <p:grpSpPr>
            <a:xfrm>
              <a:off x="6061490" y="526266"/>
              <a:ext cx="1630756" cy="1656060"/>
              <a:chOff x="5915711" y="1480462"/>
              <a:chExt cx="1630756" cy="1656060"/>
            </a:xfrm>
          </p:grpSpPr>
          <p:sp>
            <p:nvSpPr>
              <p:cNvPr id="30" name="Oval 6">
                <a:extLst>
                  <a:ext uri="{FF2B5EF4-FFF2-40B4-BE49-F238E27FC236}">
                    <a16:creationId xmlns:a16="http://schemas.microsoft.com/office/drawing/2014/main" xmlns="" id="{A3D6581E-6ED2-4ABE-9F32-1E497368F230}"/>
                  </a:ext>
                </a:extLst>
              </p:cNvPr>
              <p:cNvSpPr/>
              <p:nvPr/>
            </p:nvSpPr>
            <p:spPr>
              <a:xfrm>
                <a:off x="5915711" y="1480462"/>
                <a:ext cx="1630756" cy="16560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7">
                <a:extLst>
                  <a:ext uri="{FF2B5EF4-FFF2-40B4-BE49-F238E27FC236}">
                    <a16:creationId xmlns:a16="http://schemas.microsoft.com/office/drawing/2014/main" xmlns="" id="{C26CA4A2-7EAC-4A20-9CF0-ECCFCA24614C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9">
                <a:extLst>
                  <a:ext uri="{FF2B5EF4-FFF2-40B4-BE49-F238E27FC236}">
                    <a16:creationId xmlns:a16="http://schemas.microsoft.com/office/drawing/2014/main" xmlns="" id="{1600DD51-900F-4E1D-B233-A17FB062B43B}"/>
                  </a:ext>
                </a:extLst>
              </p:cNvPr>
              <p:cNvSpPr/>
              <p:nvPr/>
            </p:nvSpPr>
            <p:spPr>
              <a:xfrm>
                <a:off x="6124727" y="1556747"/>
                <a:ext cx="1347239" cy="1379283"/>
              </a:xfrm>
              <a:prstGeom prst="arc">
                <a:avLst/>
              </a:prstGeom>
              <a:ln w="34925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xmlns="" id="{D7D9BC23-E89D-4776-8493-4607C72D71F0}"/>
                  </a:ext>
                </a:extLst>
              </p:cNvPr>
              <p:cNvSpPr/>
              <p:nvPr/>
            </p:nvSpPr>
            <p:spPr>
              <a:xfrm>
                <a:off x="6135032" y="1741452"/>
                <a:ext cx="1192116" cy="10782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Sistema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Evaluación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Trámites y </a:t>
                </a:r>
              </a:p>
              <a:p>
                <a:pPr lvl="0" algn="ctr"/>
                <a:r>
                  <a:rPr lang="es-ES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Servicios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(</a:t>
                </a:r>
                <a:r>
                  <a:rPr lang="es-E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SETYS</a:t>
                </a:r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)</a:t>
                </a:r>
              </a:p>
            </p:txBody>
          </p:sp>
        </p:grpSp>
        <p:grpSp>
          <p:nvGrpSpPr>
            <p:cNvPr id="6" name="Group 30">
              <a:extLst>
                <a:ext uri="{FF2B5EF4-FFF2-40B4-BE49-F238E27FC236}">
                  <a16:creationId xmlns:a16="http://schemas.microsoft.com/office/drawing/2014/main" xmlns="" id="{0CA5A70B-7EAB-4B03-A6E6-E0E8A2006A40}"/>
                </a:ext>
              </a:extLst>
            </p:cNvPr>
            <p:cNvGrpSpPr/>
            <p:nvPr/>
          </p:nvGrpSpPr>
          <p:grpSpPr>
            <a:xfrm>
              <a:off x="3416347" y="2182325"/>
              <a:ext cx="2219292" cy="2259593"/>
              <a:chOff x="2872608" y="2439735"/>
              <a:chExt cx="2170944" cy="2138748"/>
            </a:xfrm>
          </p:grpSpPr>
          <p:sp>
            <p:nvSpPr>
              <p:cNvPr id="26" name="Oval 3">
                <a:extLst>
                  <a:ext uri="{FF2B5EF4-FFF2-40B4-BE49-F238E27FC236}">
                    <a16:creationId xmlns:a16="http://schemas.microsoft.com/office/drawing/2014/main" xmlns="" id="{16863D41-3917-4979-895B-7C2E04F5C76D}"/>
                  </a:ext>
                </a:extLst>
              </p:cNvPr>
              <p:cNvSpPr/>
              <p:nvPr/>
            </p:nvSpPr>
            <p:spPr>
              <a:xfrm>
                <a:off x="2872608" y="2439735"/>
                <a:ext cx="2170944" cy="213874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4">
                <a:extLst>
                  <a:ext uri="{FF2B5EF4-FFF2-40B4-BE49-F238E27FC236}">
                    <a16:creationId xmlns:a16="http://schemas.microsoft.com/office/drawing/2014/main" xmlns="" id="{8AA88485-8E45-4739-9127-CC21FDC6D9C8}"/>
                  </a:ext>
                </a:extLst>
              </p:cNvPr>
              <p:cNvSpPr/>
              <p:nvPr/>
            </p:nvSpPr>
            <p:spPr>
              <a:xfrm>
                <a:off x="2997296" y="2533649"/>
                <a:ext cx="1924934" cy="1943100"/>
              </a:xfrm>
              <a:prstGeom prst="ellipse">
                <a:avLst/>
              </a:prstGeom>
              <a:ln w="381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5">
                <a:extLst>
                  <a:ext uri="{FF2B5EF4-FFF2-40B4-BE49-F238E27FC236}">
                    <a16:creationId xmlns:a16="http://schemas.microsoft.com/office/drawing/2014/main" xmlns="" id="{EC35A52A-2F19-4E1C-AA32-F4BFD762B6B2}"/>
                  </a:ext>
                </a:extLst>
              </p:cNvPr>
              <p:cNvSpPr/>
              <p:nvPr/>
            </p:nvSpPr>
            <p:spPr>
              <a:xfrm>
                <a:off x="3100484" y="2935446"/>
                <a:ext cx="1801205" cy="106002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4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INDICADORES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 PERCEPCION 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CIUDADANA</a:t>
                </a:r>
              </a:p>
            </p:txBody>
          </p:sp>
          <p:sp>
            <p:nvSpPr>
              <p:cNvPr id="29" name="Arc 11">
                <a:extLst>
                  <a:ext uri="{FF2B5EF4-FFF2-40B4-BE49-F238E27FC236}">
                    <a16:creationId xmlns:a16="http://schemas.microsoft.com/office/drawing/2014/main" xmlns="" id="{2A49CD9A-6162-468E-9B31-665A70299D95}"/>
                  </a:ext>
                </a:extLst>
              </p:cNvPr>
              <p:cNvSpPr/>
              <p:nvPr/>
            </p:nvSpPr>
            <p:spPr>
              <a:xfrm rot="19168452">
                <a:off x="2968765" y="2568050"/>
                <a:ext cx="1883283" cy="1704873"/>
              </a:xfrm>
              <a:prstGeom prst="arc">
                <a:avLst/>
              </a:prstGeom>
              <a:ln>
                <a:solidFill>
                  <a:srgbClr val="92D050"/>
                </a:solidFill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7" name="Straight Arrow Connector 13">
              <a:extLst>
                <a:ext uri="{FF2B5EF4-FFF2-40B4-BE49-F238E27FC236}">
                  <a16:creationId xmlns:a16="http://schemas.microsoft.com/office/drawing/2014/main" xmlns="" id="{3D3986BC-3C5F-4A3E-8E97-BBFD51266A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7767" y="1790602"/>
              <a:ext cx="977019" cy="886052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Group 20">
              <a:extLst>
                <a:ext uri="{FF2B5EF4-FFF2-40B4-BE49-F238E27FC236}">
                  <a16:creationId xmlns:a16="http://schemas.microsoft.com/office/drawing/2014/main" xmlns="" id="{3344987C-3C25-40FB-93AF-83ED8A3800C2}"/>
                </a:ext>
              </a:extLst>
            </p:cNvPr>
            <p:cNvGrpSpPr/>
            <p:nvPr/>
          </p:nvGrpSpPr>
          <p:grpSpPr>
            <a:xfrm>
              <a:off x="6507525" y="4334435"/>
              <a:ext cx="1666493" cy="1647833"/>
              <a:chOff x="5908304" y="1480815"/>
              <a:chExt cx="1666493" cy="1647833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xmlns="" id="{5ACF01D8-98EE-41FE-AF89-AD94BECDFEB0}"/>
                  </a:ext>
                </a:extLst>
              </p:cNvPr>
              <p:cNvSpPr/>
              <p:nvPr/>
            </p:nvSpPr>
            <p:spPr>
              <a:xfrm>
                <a:off x="5908304" y="1480815"/>
                <a:ext cx="1666493" cy="164783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xmlns="" id="{16EF571E-25F9-46D3-86D3-D41DDF03D6B6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xmlns="" id="{313C8ADF-519B-44BE-9029-6DC1B6A291DD}"/>
                  </a:ext>
                </a:extLst>
              </p:cNvPr>
              <p:cNvSpPr/>
              <p:nvPr/>
            </p:nvSpPr>
            <p:spPr>
              <a:xfrm rot="2033864">
                <a:off x="6218866" y="1632441"/>
                <a:ext cx="1301356" cy="1339424"/>
              </a:xfrm>
              <a:prstGeom prst="arc">
                <a:avLst/>
              </a:prstGeom>
              <a:ln w="25400" cap="flat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8D92A084-D7EE-427E-9F12-94F9F5932D2A}"/>
                  </a:ext>
                </a:extLst>
              </p:cNvPr>
              <p:cNvSpPr/>
              <p:nvPr/>
            </p:nvSpPr>
            <p:spPr>
              <a:xfrm>
                <a:off x="6065567" y="1854641"/>
                <a:ext cx="1345950" cy="90979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Atención a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QUEJAS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Ciudadanas </a:t>
                </a:r>
              </a:p>
              <a:p>
                <a:pPr lvl="0"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Del servicio</a:t>
                </a:r>
              </a:p>
            </p:txBody>
          </p:sp>
        </p:grpSp>
        <p:grpSp>
          <p:nvGrpSpPr>
            <p:cNvPr id="9" name="Group 25">
              <a:extLst>
                <a:ext uri="{FF2B5EF4-FFF2-40B4-BE49-F238E27FC236}">
                  <a16:creationId xmlns:a16="http://schemas.microsoft.com/office/drawing/2014/main" xmlns="" id="{8B76A999-4C08-497E-AC30-7B4116CFD6F0}"/>
                </a:ext>
              </a:extLst>
            </p:cNvPr>
            <p:cNvGrpSpPr/>
            <p:nvPr/>
          </p:nvGrpSpPr>
          <p:grpSpPr>
            <a:xfrm>
              <a:off x="1596355" y="526266"/>
              <a:ext cx="1678672" cy="1656060"/>
              <a:chOff x="5903413" y="1486119"/>
              <a:chExt cx="1678672" cy="1656060"/>
            </a:xfrm>
          </p:grpSpPr>
          <p:sp>
            <p:nvSpPr>
              <p:cNvPr id="18" name="Oval 26">
                <a:extLst>
                  <a:ext uri="{FF2B5EF4-FFF2-40B4-BE49-F238E27FC236}">
                    <a16:creationId xmlns:a16="http://schemas.microsoft.com/office/drawing/2014/main" xmlns="" id="{F6B37110-9E5A-4093-ABFC-1F175A6458D2}"/>
                  </a:ext>
                </a:extLst>
              </p:cNvPr>
              <p:cNvSpPr/>
              <p:nvPr/>
            </p:nvSpPr>
            <p:spPr>
              <a:xfrm>
                <a:off x="5903413" y="1486119"/>
                <a:ext cx="1678672" cy="165606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27">
                <a:extLst>
                  <a:ext uri="{FF2B5EF4-FFF2-40B4-BE49-F238E27FC236}">
                    <a16:creationId xmlns:a16="http://schemas.microsoft.com/office/drawing/2014/main" xmlns="" id="{C8955E41-6BE9-4705-B4CD-E14589338264}"/>
                  </a:ext>
                </a:extLst>
              </p:cNvPr>
              <p:cNvSpPr/>
              <p:nvPr/>
            </p:nvSpPr>
            <p:spPr>
              <a:xfrm>
                <a:off x="5976542" y="1547222"/>
                <a:ext cx="1524000" cy="1516587"/>
              </a:xfrm>
              <a:prstGeom prst="ellips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28">
                <a:extLst>
                  <a:ext uri="{FF2B5EF4-FFF2-40B4-BE49-F238E27FC236}">
                    <a16:creationId xmlns:a16="http://schemas.microsoft.com/office/drawing/2014/main" xmlns="" id="{FC67A2CD-D401-4D52-9108-821EB930C60C}"/>
                  </a:ext>
                </a:extLst>
              </p:cNvPr>
              <p:cNvSpPr/>
              <p:nvPr/>
            </p:nvSpPr>
            <p:spPr>
              <a:xfrm rot="16430780">
                <a:off x="6026296" y="1562988"/>
                <a:ext cx="1367746" cy="1371431"/>
              </a:xfrm>
              <a:prstGeom prst="arc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9">
                <a:extLst>
                  <a:ext uri="{FF2B5EF4-FFF2-40B4-BE49-F238E27FC236}">
                    <a16:creationId xmlns:a16="http://schemas.microsoft.com/office/drawing/2014/main" xmlns="" id="{A9E204AF-2455-4160-A76A-EDAAA7D498C1}"/>
                  </a:ext>
                </a:extLst>
              </p:cNvPr>
              <p:cNvSpPr/>
              <p:nvPr/>
            </p:nvSpPr>
            <p:spPr>
              <a:xfrm>
                <a:off x="6141598" y="1913960"/>
                <a:ext cx="1193886" cy="83398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FEEDBOX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Sistema 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Evaluación  </a:t>
                </a:r>
              </a:p>
              <a:p>
                <a:pPr algn="ctr"/>
                <a:r>
                  <a:rPr lang="es-ES" sz="10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Electrónica</a:t>
                </a:r>
                <a:endParaRPr lang="en-US" sz="10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endParaRPr>
              </a:p>
            </p:txBody>
          </p:sp>
        </p:grpSp>
        <p:grpSp>
          <p:nvGrpSpPr>
            <p:cNvPr id="10" name="Group 36">
              <a:extLst>
                <a:ext uri="{FF2B5EF4-FFF2-40B4-BE49-F238E27FC236}">
                  <a16:creationId xmlns:a16="http://schemas.microsoft.com/office/drawing/2014/main" xmlns="" id="{37379937-2253-4DB6-A92F-3468F5677954}"/>
                </a:ext>
              </a:extLst>
            </p:cNvPr>
            <p:cNvGrpSpPr/>
            <p:nvPr/>
          </p:nvGrpSpPr>
          <p:grpSpPr>
            <a:xfrm>
              <a:off x="1099495" y="4244947"/>
              <a:ext cx="1762218" cy="1828372"/>
              <a:chOff x="5872456" y="1391328"/>
              <a:chExt cx="1762218" cy="1828372"/>
            </a:xfrm>
          </p:grpSpPr>
          <p:sp>
            <p:nvSpPr>
              <p:cNvPr id="14" name="Oval 37">
                <a:extLst>
                  <a:ext uri="{FF2B5EF4-FFF2-40B4-BE49-F238E27FC236}">
                    <a16:creationId xmlns:a16="http://schemas.microsoft.com/office/drawing/2014/main" xmlns="" id="{5F5E6BC2-C96D-4D7A-8FB6-E1E8279E6A77}"/>
                  </a:ext>
                </a:extLst>
              </p:cNvPr>
              <p:cNvSpPr/>
              <p:nvPr/>
            </p:nvSpPr>
            <p:spPr>
              <a:xfrm>
                <a:off x="5872456" y="1391328"/>
                <a:ext cx="1749679" cy="182837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38">
                <a:extLst>
                  <a:ext uri="{FF2B5EF4-FFF2-40B4-BE49-F238E27FC236}">
                    <a16:creationId xmlns:a16="http://schemas.microsoft.com/office/drawing/2014/main" xmlns="" id="{A84EFEB7-B9A9-4E24-847A-FFBEFFF81706}"/>
                  </a:ext>
                </a:extLst>
              </p:cNvPr>
              <p:cNvSpPr/>
              <p:nvPr/>
            </p:nvSpPr>
            <p:spPr>
              <a:xfrm>
                <a:off x="5929535" y="1447110"/>
                <a:ext cx="1620795" cy="1716809"/>
              </a:xfrm>
              <a:prstGeom prst="ellipse">
                <a:avLst/>
              </a:prstGeom>
              <a:ln w="1270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rc 39">
                <a:extLst>
                  <a:ext uri="{FF2B5EF4-FFF2-40B4-BE49-F238E27FC236}">
                    <a16:creationId xmlns:a16="http://schemas.microsoft.com/office/drawing/2014/main" xmlns="" id="{B835357C-B363-48ED-8385-1FB9879CE12E}"/>
                  </a:ext>
                </a:extLst>
              </p:cNvPr>
              <p:cNvSpPr/>
              <p:nvPr/>
            </p:nvSpPr>
            <p:spPr>
              <a:xfrm rot="15439595">
                <a:off x="6013258" y="1450785"/>
                <a:ext cx="1262925" cy="1302907"/>
              </a:xfrm>
              <a:prstGeom prst="arc">
                <a:avLst>
                  <a:gd name="adj1" fmla="val 17756369"/>
                  <a:gd name="adj2" fmla="val 813683"/>
                </a:avLst>
              </a:prstGeom>
              <a:ln w="31750">
                <a:solidFill>
                  <a:srgbClr val="FFC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40">
                <a:extLst>
                  <a:ext uri="{FF2B5EF4-FFF2-40B4-BE49-F238E27FC236}">
                    <a16:creationId xmlns:a16="http://schemas.microsoft.com/office/drawing/2014/main" xmlns="" id="{A227EFB4-FA27-4A2E-B3C5-C0FD15C1FE1E}"/>
                  </a:ext>
                </a:extLst>
              </p:cNvPr>
              <p:cNvSpPr/>
              <p:nvPr/>
            </p:nvSpPr>
            <p:spPr>
              <a:xfrm>
                <a:off x="5904531" y="1948399"/>
                <a:ext cx="1730143" cy="50544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lvl="0" algn="ctr"/>
                <a:r>
                  <a:rPr 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MEDIOS DE </a:t>
                </a:r>
              </a:p>
              <a:p>
                <a:pPr lvl="0" algn="ctr"/>
                <a:r>
                  <a:rPr lang="en-US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COMUNICACIÓN</a:t>
                </a:r>
              </a:p>
            </p:txBody>
          </p:sp>
        </p:grpSp>
        <p:cxnSp>
          <p:nvCxnSpPr>
            <p:cNvPr id="11" name="Straight Arrow Connector 53">
              <a:extLst>
                <a:ext uri="{FF2B5EF4-FFF2-40B4-BE49-F238E27FC236}">
                  <a16:creationId xmlns:a16="http://schemas.microsoft.com/office/drawing/2014/main" xmlns="" id="{188CF450-59EB-4F45-9830-B30194DFBCA3}"/>
                </a:ext>
              </a:extLst>
            </p:cNvPr>
            <p:cNvCxnSpPr>
              <a:cxnSpLocks/>
            </p:cNvCxnSpPr>
            <p:nvPr/>
          </p:nvCxnSpPr>
          <p:spPr>
            <a:xfrm>
              <a:off x="5266856" y="3937777"/>
              <a:ext cx="1346623" cy="880034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Straight Arrow Connector 77">
              <a:extLst>
                <a:ext uri="{FF2B5EF4-FFF2-40B4-BE49-F238E27FC236}">
                  <a16:creationId xmlns:a16="http://schemas.microsoft.com/office/drawing/2014/main" xmlns="" id="{F32736ED-8046-4C32-9F1F-587F2B685B3F}"/>
                </a:ext>
              </a:extLst>
            </p:cNvPr>
            <p:cNvCxnSpPr>
              <a:cxnSpLocks/>
              <a:endCxn id="19" idx="5"/>
            </p:cNvCxnSpPr>
            <p:nvPr/>
          </p:nvCxnSpPr>
          <p:spPr>
            <a:xfrm flipH="1" flipV="1">
              <a:off x="2970299" y="1881857"/>
              <a:ext cx="786862" cy="752468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Straight Arrow Connector 79">
              <a:extLst>
                <a:ext uri="{FF2B5EF4-FFF2-40B4-BE49-F238E27FC236}">
                  <a16:creationId xmlns:a16="http://schemas.microsoft.com/office/drawing/2014/main" xmlns="" id="{58809B9C-5D79-4F26-9D0D-4C2ADED1F2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9618" y="3989918"/>
              <a:ext cx="1130963" cy="827893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oval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284804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xmlns="" id="{3DC4A433-9DC4-477A-A420-1BC961EA40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74989478"/>
              </p:ext>
            </p:extLst>
          </p:nvPr>
        </p:nvGraphicFramePr>
        <p:xfrm>
          <a:off x="393700" y="1397001"/>
          <a:ext cx="8750300" cy="3975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743911" y="1104900"/>
            <a:ext cx="6434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 err="1"/>
              <a:t>Feedbox</a:t>
            </a:r>
            <a:r>
              <a:rPr lang="es-ES" sz="1600" dirty="0"/>
              <a:t> es un sistema de evaluación electrónica para captar la opinión: </a:t>
            </a:r>
          </a:p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Trato, </a:t>
            </a:r>
            <a:r>
              <a:rPr lang="es-ES" sz="1600" dirty="0" err="1"/>
              <a:t>Rápidez</a:t>
            </a:r>
            <a:r>
              <a:rPr lang="es-ES" sz="1600" dirty="0"/>
              <a:t>, Funcionalidad y Limpieza de las instalaciones .</a:t>
            </a:r>
          </a:p>
          <a:p>
            <a:pPr algn="ctr">
              <a:defRPr lang="en-US"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Periodicidad: Mensual, </a:t>
            </a:r>
            <a:r>
              <a:rPr lang="es-MX" sz="1600" b="1" dirty="0">
                <a:solidFill>
                  <a:prstClr val="black"/>
                </a:solidFill>
              </a:rPr>
              <a:t>cierre a Diciembre del 2017</a:t>
            </a:r>
            <a:endParaRPr lang="en-US" sz="1600" dirty="0"/>
          </a:p>
          <a:p>
            <a:endParaRPr lang="en-US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2556825" y="234998"/>
            <a:ext cx="6700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EVALUACION DIGITAL FEEDBOX</a:t>
            </a:r>
          </a:p>
        </p:txBody>
      </p:sp>
      <p:sp>
        <p:nvSpPr>
          <p:cNvPr id="8" name="Elipse 7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7.5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995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xmlns="" id="{E0042918-FB42-4114-903A-8BFDD39446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21060839"/>
              </p:ext>
            </p:extLst>
          </p:nvPr>
        </p:nvGraphicFramePr>
        <p:xfrm>
          <a:off x="639704" y="1692364"/>
          <a:ext cx="8280401" cy="375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747325" y="133398"/>
            <a:ext cx="61727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EVALUACION DE TRAMITES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SERVICIOS (SETYS)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28605" y="1298369"/>
            <a:ext cx="8191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Evaluar la calidad de los trámites y servicios brindados, realizándose encuestas de salida en los centros de mayor afluencia en las dependencias y entidades del Estado.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Periodicidad: Trimestral, </a:t>
            </a:r>
            <a:r>
              <a:rPr lang="es-MX" sz="1600" b="1" dirty="0">
                <a:solidFill>
                  <a:prstClr val="black"/>
                </a:solidFill>
              </a:rPr>
              <a:t>cierre a Diciembre del 2017</a:t>
            </a:r>
            <a:endParaRPr lang="en-US" sz="1600" dirty="0"/>
          </a:p>
        </p:txBody>
      </p:sp>
      <p:sp>
        <p:nvSpPr>
          <p:cNvPr id="10" name="Elipse 9"/>
          <p:cNvSpPr/>
          <p:nvPr/>
        </p:nvSpPr>
        <p:spPr>
          <a:xfrm>
            <a:off x="2474319" y="57835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7.6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66187" y="59943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101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8.5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638FC52B-4FBD-477B-956E-3A372E534D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56462222"/>
              </p:ext>
            </p:extLst>
          </p:nvPr>
        </p:nvGraphicFramePr>
        <p:xfrm>
          <a:off x="0" y="1613806"/>
          <a:ext cx="9144000" cy="3954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4">
            <a:extLst>
              <a:ext uri="{FF2B5EF4-FFF2-40B4-BE49-F238E27FC236}">
                <a16:creationId xmlns:a16="http://schemas.microsoft.com/office/drawing/2014/main" xmlns="" id="{D739636F-C47F-494C-9862-4AFB1D08D819}"/>
              </a:ext>
            </a:extLst>
          </p:cNvPr>
          <p:cNvSpPr txBox="1"/>
          <p:nvPr/>
        </p:nvSpPr>
        <p:spPr>
          <a:xfrm>
            <a:off x="700136" y="1257300"/>
            <a:ext cx="8024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/>
              <a:t>Se evalúa las notas de medios impresos con respecto a las notas Positivas,  Informativas y Negativas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/>
              <a:t>Periodicidad: Mensual, </a:t>
            </a:r>
            <a:r>
              <a:rPr lang="es-MX" sz="1400" b="1" dirty="0">
                <a:solidFill>
                  <a:prstClr val="black"/>
                </a:solidFill>
              </a:rPr>
              <a:t>cierre a Diciembre del 2017</a:t>
            </a:r>
            <a:endParaRPr lang="en-U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702956" y="120698"/>
            <a:ext cx="62615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EVALUACION Y MONITOREO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MEDIOS DE COMUNICACIÓN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1430173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6">
            <a:extLst>
              <a:ext uri="{FF2B5EF4-FFF2-40B4-BE49-F238E27FC236}">
                <a16:creationId xmlns:a16="http://schemas.microsoft.com/office/drawing/2014/main" xmlns="" id="{FBA50037-39C1-480E-BD71-A3A15F523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2850649"/>
              </p:ext>
            </p:extLst>
          </p:nvPr>
        </p:nvGraphicFramePr>
        <p:xfrm>
          <a:off x="344006" y="2040249"/>
          <a:ext cx="8572499" cy="3701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479800" y="48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3175717" y="120698"/>
            <a:ext cx="53160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 A QUEJAS CIUDADANAS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SERVICIO</a:t>
            </a:r>
          </a:p>
        </p:txBody>
      </p:sp>
      <p:sp>
        <p:nvSpPr>
          <p:cNvPr id="8" name="Elipse 7"/>
          <p:cNvSpPr/>
          <p:nvPr/>
        </p:nvSpPr>
        <p:spPr>
          <a:xfrm>
            <a:off x="2347319" y="5847008"/>
            <a:ext cx="1591317" cy="821838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9.4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39187" y="6057872"/>
            <a:ext cx="217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2000" dirty="0">
                <a:solidFill>
                  <a:srgbClr val="002060"/>
                </a:solidFill>
              </a:rPr>
              <a:t>Promedio General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326600" y="1100141"/>
            <a:ext cx="7161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b="1" dirty="0"/>
              <a:t>Calificación obtenida en función del tiempo que se destino para la atención de quejas y denuncias</a:t>
            </a:r>
            <a:r>
              <a:rPr lang="es-ES" dirty="0"/>
              <a:t>. </a:t>
            </a:r>
          </a:p>
          <a:p>
            <a:pPr algn="ctr"/>
            <a:r>
              <a:rPr lang="es-ES" dirty="0"/>
              <a:t>Periodicidad: Mensual, </a:t>
            </a:r>
            <a:r>
              <a:rPr lang="es-MX" b="1" dirty="0">
                <a:solidFill>
                  <a:prstClr val="black"/>
                </a:solidFill>
              </a:rPr>
              <a:t>cierre a Diciembre del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1807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9">
            <a:extLst>
              <a:ext uri="{FF2B5EF4-FFF2-40B4-BE49-F238E27FC236}">
                <a16:creationId xmlns:a16="http://schemas.microsoft.com/office/drawing/2014/main" xmlns="" id="{CD4B6683-FB39-4DE1-A2B5-5E59A9396E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25395228"/>
              </p:ext>
            </p:extLst>
          </p:nvPr>
        </p:nvGraphicFramePr>
        <p:xfrm>
          <a:off x="278297" y="1164812"/>
          <a:ext cx="8865704" cy="5169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511743" y="120698"/>
            <a:ext cx="46439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PROMEDIO DE PERCEPCIÓN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CIUDADANA  4TO. TRIMESTRE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58C2A64-6EF1-4BC3-88F3-63014BC59336}"/>
              </a:ext>
            </a:extLst>
          </p:cNvPr>
          <p:cNvGrpSpPr/>
          <p:nvPr/>
        </p:nvGrpSpPr>
        <p:grpSpPr>
          <a:xfrm>
            <a:off x="1073426" y="1361662"/>
            <a:ext cx="7151752" cy="270793"/>
            <a:chOff x="1073426" y="1520686"/>
            <a:chExt cx="7151752" cy="270793"/>
          </a:xfrm>
        </p:grpSpPr>
        <p:sp>
          <p:nvSpPr>
            <p:cNvPr id="10" name="1 CuadroTexto">
              <a:extLst>
                <a:ext uri="{FF2B5EF4-FFF2-40B4-BE49-F238E27FC236}">
                  <a16:creationId xmlns:a16="http://schemas.microsoft.com/office/drawing/2014/main" xmlns="" id="{63B3AF35-1153-432A-B592-B5A8DDC49165}"/>
                </a:ext>
              </a:extLst>
            </p:cNvPr>
            <p:cNvSpPr txBox="1"/>
            <p:nvPr/>
          </p:nvSpPr>
          <p:spPr>
            <a:xfrm>
              <a:off x="3848357" y="1520686"/>
              <a:ext cx="2408876" cy="270793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</a:rPr>
                <a:t> </a:t>
              </a:r>
              <a:r>
                <a:rPr lang="en-US" sz="1400" b="1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</a:rPr>
                <a:t>4TO TRIMESTRE BAJARON 27</a:t>
              </a:r>
              <a:endParaRPr lang="en-US" sz="1100" b="1" dirty="0">
                <a:solidFill>
                  <a:sysClr val="windowText" lastClr="000000">
                    <a:lumMod val="95000"/>
                    <a:lumOff val="5000"/>
                  </a:sysClr>
                </a:solidFill>
              </a:endParaRPr>
            </a:p>
          </p:txBody>
        </p:sp>
        <p:sp>
          <p:nvSpPr>
            <p:cNvPr id="11" name="1 CuadroTexto">
              <a:extLst>
                <a:ext uri="{FF2B5EF4-FFF2-40B4-BE49-F238E27FC236}">
                  <a16:creationId xmlns:a16="http://schemas.microsoft.com/office/drawing/2014/main" xmlns="" id="{7FF7D7F6-A230-4D04-9EAC-6C33F26EBCBD}"/>
                </a:ext>
              </a:extLst>
            </p:cNvPr>
            <p:cNvSpPr txBox="1"/>
            <p:nvPr/>
          </p:nvSpPr>
          <p:spPr>
            <a:xfrm>
              <a:off x="6802570" y="1520686"/>
              <a:ext cx="1422608" cy="2707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chemeClr val="tx1"/>
                  </a:solidFill>
                </a:rPr>
                <a:t> </a:t>
              </a:r>
              <a:r>
                <a:rPr lang="en-US" sz="1400" b="1" dirty="0">
                  <a:solidFill>
                    <a:schemeClr val="tx1"/>
                  </a:solidFill>
                </a:rPr>
                <a:t>3ER TRIMESTRE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1 CuadroTexto">
              <a:extLst>
                <a:ext uri="{FF2B5EF4-FFF2-40B4-BE49-F238E27FC236}">
                  <a16:creationId xmlns:a16="http://schemas.microsoft.com/office/drawing/2014/main" xmlns="" id="{C1C8D8B6-FBCC-49D6-9593-C22FC111E861}"/>
                </a:ext>
              </a:extLst>
            </p:cNvPr>
            <p:cNvSpPr txBox="1"/>
            <p:nvPr/>
          </p:nvSpPr>
          <p:spPr>
            <a:xfrm>
              <a:off x="1073426" y="1520686"/>
              <a:ext cx="2583010" cy="27079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ysClr val="window" lastClr="FFFFFF"/>
                  </a:solidFill>
                </a:rPr>
                <a:t> 4TO TRIMESTRE SUBIERON 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53667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6">
            <a:extLst>
              <a:ext uri="{FF2B5EF4-FFF2-40B4-BE49-F238E27FC236}">
                <a16:creationId xmlns:a16="http://schemas.microsoft.com/office/drawing/2014/main" xmlns="" id="{4A9C8027-090E-4B0D-B2BE-91E862526B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22254915"/>
              </p:ext>
            </p:extLst>
          </p:nvPr>
        </p:nvGraphicFramePr>
        <p:xfrm>
          <a:off x="217714" y="1074805"/>
          <a:ext cx="8926286" cy="5238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650967" y="120698"/>
            <a:ext cx="63655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PROMEDIO GENERAL POR DEPENDENCIA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4TO. TRIMESTRE 2017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E57A7B9D-0EFE-47C2-A558-A0F79DFDE2A6}"/>
              </a:ext>
            </a:extLst>
          </p:cNvPr>
          <p:cNvGrpSpPr/>
          <p:nvPr/>
        </p:nvGrpSpPr>
        <p:grpSpPr>
          <a:xfrm>
            <a:off x="1073426" y="1335157"/>
            <a:ext cx="7151752" cy="270793"/>
            <a:chOff x="1073426" y="1520686"/>
            <a:chExt cx="7151752" cy="270793"/>
          </a:xfrm>
        </p:grpSpPr>
        <p:sp>
          <p:nvSpPr>
            <p:cNvPr id="11" name="1 CuadroTexto">
              <a:extLst>
                <a:ext uri="{FF2B5EF4-FFF2-40B4-BE49-F238E27FC236}">
                  <a16:creationId xmlns:a16="http://schemas.microsoft.com/office/drawing/2014/main" xmlns="" id="{6461633B-B62E-4879-94FB-7AA286542655}"/>
                </a:ext>
              </a:extLst>
            </p:cNvPr>
            <p:cNvSpPr txBox="1"/>
            <p:nvPr/>
          </p:nvSpPr>
          <p:spPr>
            <a:xfrm>
              <a:off x="3848357" y="1520686"/>
              <a:ext cx="2408876" cy="270793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</a:rPr>
                <a:t> </a:t>
              </a:r>
              <a:r>
                <a:rPr lang="en-US" sz="1400" b="1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</a:rPr>
                <a:t>4TO TRIMESTRE BAJARON 39</a:t>
              </a:r>
              <a:endParaRPr lang="en-US" sz="1100" b="1" dirty="0">
                <a:solidFill>
                  <a:sysClr val="windowText" lastClr="000000">
                    <a:lumMod val="95000"/>
                    <a:lumOff val="5000"/>
                  </a:sysClr>
                </a:solidFill>
              </a:endParaRPr>
            </a:p>
          </p:txBody>
        </p:sp>
        <p:sp>
          <p:nvSpPr>
            <p:cNvPr id="12" name="1 CuadroTexto">
              <a:extLst>
                <a:ext uri="{FF2B5EF4-FFF2-40B4-BE49-F238E27FC236}">
                  <a16:creationId xmlns:a16="http://schemas.microsoft.com/office/drawing/2014/main" xmlns="" id="{939C43F2-0E4D-4943-BBEF-BF6DA673396A}"/>
                </a:ext>
              </a:extLst>
            </p:cNvPr>
            <p:cNvSpPr txBox="1"/>
            <p:nvPr/>
          </p:nvSpPr>
          <p:spPr>
            <a:xfrm>
              <a:off x="6802570" y="1520686"/>
              <a:ext cx="1422608" cy="2707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1" dirty="0">
                  <a:solidFill>
                    <a:schemeClr val="tx1"/>
                  </a:solidFill>
                </a:rPr>
                <a:t> </a:t>
              </a:r>
              <a:r>
                <a:rPr lang="en-US" sz="1400" b="1" dirty="0">
                  <a:solidFill>
                    <a:schemeClr val="tx1"/>
                  </a:solidFill>
                </a:rPr>
                <a:t>3ER TRIMESTRE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1 CuadroTexto">
              <a:extLst>
                <a:ext uri="{FF2B5EF4-FFF2-40B4-BE49-F238E27FC236}">
                  <a16:creationId xmlns:a16="http://schemas.microsoft.com/office/drawing/2014/main" xmlns="" id="{EF47B1CC-2A37-41FD-8626-8164887831BC}"/>
                </a:ext>
              </a:extLst>
            </p:cNvPr>
            <p:cNvSpPr txBox="1"/>
            <p:nvPr/>
          </p:nvSpPr>
          <p:spPr>
            <a:xfrm>
              <a:off x="1073426" y="1520686"/>
              <a:ext cx="2583010" cy="27079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ysClr val="window" lastClr="FFFFFF"/>
                  </a:solidFill>
                </a:rPr>
                <a:t> 4TO TRIMESTRE SUBIERON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26690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192528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1229</TotalTime>
  <Words>521</Words>
  <Application>Microsoft Office PowerPoint</Application>
  <PresentationFormat>Letter Paper (8.5x11 in)</PresentationFormat>
  <Paragraphs>153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ALDO</dc:creator>
  <cp:lastModifiedBy>Ciria</cp:lastModifiedBy>
  <cp:revision>36</cp:revision>
  <cp:lastPrinted>2018-02-15T17:05:09Z</cp:lastPrinted>
  <dcterms:created xsi:type="dcterms:W3CDTF">2018-01-31T18:33:33Z</dcterms:created>
  <dcterms:modified xsi:type="dcterms:W3CDTF">2018-02-16T18:44:30Z</dcterms:modified>
</cp:coreProperties>
</file>