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5" r:id="rId6"/>
    <p:sldId id="266" r:id="rId7"/>
    <p:sldId id="267" r:id="rId8"/>
    <p:sldId id="268" r:id="rId9"/>
    <p:sldId id="274" r:id="rId10"/>
    <p:sldId id="272" r:id="rId11"/>
    <p:sldId id="273" r:id="rId12"/>
  </p:sldIdLst>
  <p:sldSz cx="9144000" cy="6858000" type="letter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0033"/>
    <a:srgbClr val="CC0000"/>
    <a:srgbClr val="CC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39" autoAdjust="0"/>
    <p:restoredTop sz="94660"/>
  </p:normalViewPr>
  <p:slideViewPr>
    <p:cSldViewPr snapToGrid="0">
      <p:cViewPr>
        <p:scale>
          <a:sx n="90" d="100"/>
          <a:sy n="90" d="100"/>
        </p:scale>
        <p:origin x="-468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ownloads\Indicadores%201er%20trimestre%202018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Rolando\CONTRAL%20EVAL%20GUBER\EVALUACION\EVALUACIONES%20DE%20LA%20GESTION%20A%20DEPENDENCIAS%20Y%20ENTIDADES\EVALUACION%20INDICADORES%202018\Indicadores%201er%20trimestre%20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ownloads\Indicadores%201er%20trimestre%202018%20(3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Indicadores%201er%20trimestre%202018%20(1)%20O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Indicadores%201er%20trimestre%202018%20(1)%20OK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ownloads\Indicadores%201er%20trimestre%202018%20(3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inor\Desktop\2018\EVALUACION%20DE%20LA%20GESTION\1ER%20TRIMESTRE%202018%20(ACTUALIZADA%20JULIO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4.8632643877670509E-2"/>
          <c:y val="0.11753665467958854"/>
          <c:w val="0.93568905602649144"/>
          <c:h val="0.68378065244387087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noFill/>
            </a:ln>
          </c:spPr>
          <c:dPt>
            <c:idx val="0"/>
            <c:spPr>
              <a:solidFill>
                <a:srgbClr val="FFC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EF-4971-88EF-42A028B9C0B1}"/>
              </c:ext>
            </c:extLst>
          </c:dPt>
          <c:dPt>
            <c:idx val="7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4EF-4971-88EF-42A028B9C0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Overflow="overflow" horzOverflow="overflow" vert="horz">
                <a:noAutofit/>
              </a:bodyPr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dLblPos val="outEnd"/>
            <c:showVal val="1"/>
            <c:separator>. </c:separator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TRANSPARENCIA!$A$6:$B$50</c:f>
              <c:multiLvlStrCache>
                <c:ptCount val="45"/>
                <c:lvl>
                  <c:pt idx="0">
                    <c:v>CONALEP</c:v>
                  </c:pt>
                  <c:pt idx="1">
                    <c:v>SGG</c:v>
                  </c:pt>
                  <c:pt idx="2">
                    <c:v>OMG</c:v>
                  </c:pt>
                  <c:pt idx="3">
                    <c:v>UNEME</c:v>
                  </c:pt>
                  <c:pt idx="4">
                    <c:v>CAME</c:v>
                  </c:pt>
                  <c:pt idx="5">
                    <c:v>DRPPC</c:v>
                  </c:pt>
                  <c:pt idx="6">
                    <c:v>IPEBC</c:v>
                  </c:pt>
                  <c:pt idx="7">
                    <c:v>ISESALUD</c:v>
                  </c:pt>
                  <c:pt idx="8">
                    <c:v>SIDUE</c:v>
                  </c:pt>
                  <c:pt idx="9">
                    <c:v>PGJE</c:v>
                  </c:pt>
                  <c:pt idx="10">
                    <c:v>ADMICARGA</c:v>
                  </c:pt>
                  <c:pt idx="11">
                    <c:v>CMC</c:v>
                  </c:pt>
                  <c:pt idx="12">
                    <c:v>CEA</c:v>
                  </c:pt>
                  <c:pt idx="13">
                    <c:v>CECYTE</c:v>
                  </c:pt>
                  <c:pt idx="14">
                    <c:v>CEE</c:v>
                  </c:pt>
                  <c:pt idx="15">
                    <c:v>CESPE</c:v>
                  </c:pt>
                  <c:pt idx="16">
                    <c:v>CESPM</c:v>
                  </c:pt>
                  <c:pt idx="17">
                    <c:v>CESPT</c:v>
                  </c:pt>
                  <c:pt idx="18">
                    <c:v>CESPTE</c:v>
                  </c:pt>
                  <c:pt idx="19">
                    <c:v>COBACH</c:v>
                  </c:pt>
                  <c:pt idx="20">
                    <c:v>COPLADE</c:v>
                  </c:pt>
                  <c:pt idx="21">
                    <c:v>DIF</c:v>
                  </c:pt>
                  <c:pt idx="22">
                    <c:v>FIARUM</c:v>
                  </c:pt>
                  <c:pt idx="23">
                    <c:v>ICBC</c:v>
                  </c:pt>
                  <c:pt idx="24">
                    <c:v>INDE</c:v>
                  </c:pt>
                  <c:pt idx="25">
                    <c:v>INDIVI</c:v>
                  </c:pt>
                  <c:pt idx="26">
                    <c:v>INIFE-BC</c:v>
                  </c:pt>
                  <c:pt idx="27">
                    <c:v>INJUVEN</c:v>
                  </c:pt>
                  <c:pt idx="28">
                    <c:v>INMUJER</c:v>
                  </c:pt>
                  <c:pt idx="29">
                    <c:v>ISSSTECALI</c:v>
                  </c:pt>
                  <c:pt idx="30">
                    <c:v>JUEBC</c:v>
                  </c:pt>
                  <c:pt idx="31">
                    <c:v>REPSS</c:v>
                  </c:pt>
                  <c:pt idx="32">
                    <c:v>SCTG</c:v>
                  </c:pt>
                  <c:pt idx="33">
                    <c:v>SEBS-ISEP</c:v>
                  </c:pt>
                  <c:pt idx="34">
                    <c:v>SECTURE</c:v>
                  </c:pt>
                  <c:pt idx="35">
                    <c:v>SEDAGRO</c:v>
                  </c:pt>
                  <c:pt idx="36">
                    <c:v>SEDECO</c:v>
                  </c:pt>
                  <c:pt idx="37">
                    <c:v>SEDESOE</c:v>
                  </c:pt>
                  <c:pt idx="38">
                    <c:v>SEPESCA</c:v>
                  </c:pt>
                  <c:pt idx="39">
                    <c:v>SPA</c:v>
                  </c:pt>
                  <c:pt idx="40">
                    <c:v>SPF</c:v>
                  </c:pt>
                  <c:pt idx="41">
                    <c:v>SSP</c:v>
                  </c:pt>
                  <c:pt idx="42">
                    <c:v>STPS</c:v>
                  </c:pt>
                  <c:pt idx="43">
                    <c:v>UPBC</c:v>
                  </c:pt>
                  <c:pt idx="44">
                    <c:v>UTT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TRANSPARENCIA!$C$6:$C$50</c:f>
              <c:numCache>
                <c:formatCode>0.0</c:formatCode>
                <c:ptCount val="45"/>
                <c:pt idx="0">
                  <c:v>7.2</c:v>
                </c:pt>
                <c:pt idx="1">
                  <c:v>9</c:v>
                </c:pt>
                <c:pt idx="2">
                  <c:v>9.5</c:v>
                </c:pt>
                <c:pt idx="3">
                  <c:v>9.6</c:v>
                </c:pt>
                <c:pt idx="4">
                  <c:v>9.7299999999999986</c:v>
                </c:pt>
                <c:pt idx="5">
                  <c:v>9.8000000000000007</c:v>
                </c:pt>
                <c:pt idx="6">
                  <c:v>9.9</c:v>
                </c:pt>
                <c:pt idx="7">
                  <c:v>9.9</c:v>
                </c:pt>
                <c:pt idx="8">
                  <c:v>9.9</c:v>
                </c:pt>
                <c:pt idx="9">
                  <c:v>9.9065420560747679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6-D4EF-4971-88EF-42A028B9C0B1}"/>
            </c:ext>
          </c:extLst>
        </c:ser>
        <c:axId val="36305152"/>
        <c:axId val="36339712"/>
      </c:barChart>
      <c:catAx>
        <c:axId val="3630515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36339712"/>
        <c:crosses val="autoZero"/>
        <c:auto val="1"/>
        <c:lblAlgn val="ctr"/>
        <c:lblOffset val="100"/>
      </c:catAx>
      <c:valAx>
        <c:axId val="36339712"/>
        <c:scaling>
          <c:orientation val="minMax"/>
          <c:max val="10"/>
          <c:min val="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36305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5.4734679069553364E-2"/>
          <c:y val="7.3830648584003788E-2"/>
          <c:w val="0.93568905602649299"/>
          <c:h val="0.71316623930869705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'MARCO NORMATIVO'!$A$6:$B$51</c:f>
              <c:multiLvlStrCache>
                <c:ptCount val="46"/>
                <c:lvl>
                  <c:pt idx="0">
                    <c:v>INMUJER</c:v>
                  </c:pt>
                  <c:pt idx="1">
                    <c:v>CAME</c:v>
                  </c:pt>
                  <c:pt idx="2">
                    <c:v>INJUVEN</c:v>
                  </c:pt>
                  <c:pt idx="3">
                    <c:v>ISESALUD</c:v>
                  </c:pt>
                  <c:pt idx="4">
                    <c:v>CMC</c:v>
                  </c:pt>
                  <c:pt idx="5">
                    <c:v>CEA</c:v>
                  </c:pt>
                  <c:pt idx="6">
                    <c:v>CECYTE</c:v>
                  </c:pt>
                  <c:pt idx="7">
                    <c:v>CESPM</c:v>
                  </c:pt>
                  <c:pt idx="8">
                    <c:v>ICBC</c:v>
                  </c:pt>
                  <c:pt idx="9">
                    <c:v>REPSS</c:v>
                  </c:pt>
                  <c:pt idx="10">
                    <c:v>SIDUE</c:v>
                  </c:pt>
                  <c:pt idx="11">
                    <c:v>SSP</c:v>
                  </c:pt>
                  <c:pt idx="12">
                    <c:v>UTT</c:v>
                  </c:pt>
                  <c:pt idx="13">
                    <c:v>CEEBC</c:v>
                  </c:pt>
                  <c:pt idx="14">
                    <c:v>STPS</c:v>
                  </c:pt>
                  <c:pt idx="15">
                    <c:v>CESPE</c:v>
                  </c:pt>
                  <c:pt idx="16">
                    <c:v>CESPT</c:v>
                  </c:pt>
                  <c:pt idx="17">
                    <c:v>CESPTE</c:v>
                  </c:pt>
                  <c:pt idx="18">
                    <c:v>CONALEP</c:v>
                  </c:pt>
                  <c:pt idx="19">
                    <c:v>INDE</c:v>
                  </c:pt>
                  <c:pt idx="20">
                    <c:v>ISSSTECALI</c:v>
                  </c:pt>
                  <c:pt idx="21">
                    <c:v>RPPC</c:v>
                  </c:pt>
                  <c:pt idx="22">
                    <c:v>SECTURE</c:v>
                  </c:pt>
                  <c:pt idx="23">
                    <c:v>SEDESOE</c:v>
                  </c:pt>
                  <c:pt idx="24">
                    <c:v>SPA</c:v>
                  </c:pt>
                  <c:pt idx="25">
                    <c:v>UNEME</c:v>
                  </c:pt>
                  <c:pt idx="26">
                    <c:v>DIF</c:v>
                  </c:pt>
                  <c:pt idx="27">
                    <c:v>FIARUM</c:v>
                  </c:pt>
                  <c:pt idx="28">
                    <c:v>IPEBC</c:v>
                  </c:pt>
                  <c:pt idx="29">
                    <c:v>PGJE</c:v>
                  </c:pt>
                  <c:pt idx="30">
                    <c:v>SPF</c:v>
                  </c:pt>
                  <c:pt idx="31">
                    <c:v>UPBC</c:v>
                  </c:pt>
                  <c:pt idx="32">
                    <c:v>COPLADE</c:v>
                  </c:pt>
                  <c:pt idx="33">
                    <c:v>INIFE</c:v>
                  </c:pt>
                  <c:pt idx="34">
                    <c:v>ADMICARGA</c:v>
                  </c:pt>
                  <c:pt idx="35">
                    <c:v>COBACH</c:v>
                  </c:pt>
                  <c:pt idx="36">
                    <c:v>INDIVI</c:v>
                  </c:pt>
                  <c:pt idx="37">
                    <c:v>ISEP</c:v>
                  </c:pt>
                  <c:pt idx="38">
                    <c:v>JUEBC</c:v>
                  </c:pt>
                  <c:pt idx="39">
                    <c:v>SEBS</c:v>
                  </c:pt>
                  <c:pt idx="40">
                    <c:v>SEDECO</c:v>
                  </c:pt>
                  <c:pt idx="41">
                    <c:v>SEPESCA</c:v>
                  </c:pt>
                  <c:pt idx="42">
                    <c:v>SEDARGO</c:v>
                  </c:pt>
                  <c:pt idx="43">
                    <c:v>SGG</c:v>
                  </c:pt>
                  <c:pt idx="44">
                    <c:v>OMG</c:v>
                  </c:pt>
                  <c:pt idx="45">
                    <c:v>SCTG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'MARCO NORMATIVO'!$C$6:$C$51</c:f>
              <c:numCache>
                <c:formatCode>General</c:formatCode>
                <c:ptCount val="46"/>
                <c:pt idx="0">
                  <c:v>0.5</c:v>
                </c:pt>
                <c:pt idx="1">
                  <c:v>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2.25</c:v>
                </c:pt>
                <c:pt idx="14">
                  <c:v>2.25</c:v>
                </c:pt>
                <c:pt idx="15">
                  <c:v>2.5</c:v>
                </c:pt>
                <c:pt idx="16">
                  <c:v>2.5</c:v>
                </c:pt>
                <c:pt idx="17">
                  <c:v>2.5</c:v>
                </c:pt>
                <c:pt idx="18">
                  <c:v>2.5</c:v>
                </c:pt>
                <c:pt idx="19">
                  <c:v>2.5</c:v>
                </c:pt>
                <c:pt idx="20">
                  <c:v>2.5</c:v>
                </c:pt>
                <c:pt idx="21">
                  <c:v>2.5</c:v>
                </c:pt>
                <c:pt idx="22">
                  <c:v>2.5</c:v>
                </c:pt>
                <c:pt idx="23">
                  <c:v>2.5</c:v>
                </c:pt>
                <c:pt idx="24">
                  <c:v>2.5</c:v>
                </c:pt>
                <c:pt idx="25">
                  <c:v>2.5</c:v>
                </c:pt>
                <c:pt idx="26">
                  <c:v>2.75</c:v>
                </c:pt>
                <c:pt idx="27">
                  <c:v>2.75</c:v>
                </c:pt>
                <c:pt idx="28">
                  <c:v>2.75</c:v>
                </c:pt>
                <c:pt idx="29">
                  <c:v>2.75</c:v>
                </c:pt>
                <c:pt idx="30">
                  <c:v>2.75</c:v>
                </c:pt>
                <c:pt idx="31">
                  <c:v>2.75</c:v>
                </c:pt>
                <c:pt idx="32">
                  <c:v>3</c:v>
                </c:pt>
                <c:pt idx="33">
                  <c:v>3</c:v>
                </c:pt>
                <c:pt idx="34">
                  <c:v>3.5</c:v>
                </c:pt>
                <c:pt idx="35">
                  <c:v>3.5</c:v>
                </c:pt>
                <c:pt idx="36">
                  <c:v>3.5</c:v>
                </c:pt>
                <c:pt idx="37">
                  <c:v>3.5</c:v>
                </c:pt>
                <c:pt idx="38">
                  <c:v>3.5</c:v>
                </c:pt>
                <c:pt idx="39">
                  <c:v>3.5</c:v>
                </c:pt>
                <c:pt idx="40">
                  <c:v>3.5</c:v>
                </c:pt>
                <c:pt idx="41">
                  <c:v>3.75</c:v>
                </c:pt>
                <c:pt idx="42">
                  <c:v>4</c:v>
                </c:pt>
                <c:pt idx="43">
                  <c:v>4</c:v>
                </c:pt>
                <c:pt idx="44">
                  <c:v>4.25</c:v>
                </c:pt>
                <c:pt idx="4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6-98E9-45F1-A8B4-044197310E97}"/>
            </c:ext>
          </c:extLst>
        </c:ser>
        <c:axId val="52989312"/>
        <c:axId val="54216192"/>
      </c:barChart>
      <c:catAx>
        <c:axId val="5298931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4216192"/>
        <c:crosses val="autoZero"/>
        <c:auto val="1"/>
        <c:lblAlgn val="ctr"/>
        <c:lblOffset val="100"/>
      </c:catAx>
      <c:valAx>
        <c:axId val="54216192"/>
        <c:scaling>
          <c:orientation val="minMax"/>
          <c:max val="10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2989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5.2296843867212853E-2"/>
          <c:y val="0.13564994120734228"/>
          <c:w val="0.93568905602649055"/>
          <c:h val="0.63396484232274175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14-41CB-979D-E2B31A81F610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14-41CB-979D-E2B31A81F610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14-41CB-979D-E2B31A81F610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14-41CB-979D-E2B31A81F610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14-41CB-979D-E2B31A81F610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114-41CB-979D-E2B31A81F610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114-41CB-979D-E2B31A81F610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114-41CB-979D-E2B31A81F610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114-41CB-979D-E2B31A81F610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114-41CB-979D-E2B31A81F610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2114-41CB-979D-E2B31A81F610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2114-41CB-979D-E2B31A81F610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2114-41CB-979D-E2B31A81F610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2114-41CB-979D-E2B31A81F610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2114-41CB-979D-E2B31A81F610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2114-41CB-979D-E2B31A81F610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2114-41CB-979D-E2B31A81F610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2114-41CB-979D-E2B31A81F610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2114-41CB-979D-E2B31A81F610}"/>
              </c:ext>
            </c:extLst>
          </c:dPt>
          <c:dPt>
            <c:idx val="1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2114-41CB-979D-E2B31A81F610}"/>
              </c:ext>
            </c:extLst>
          </c:dPt>
          <c:dPt>
            <c:idx val="2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2114-41CB-979D-E2B31A81F6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FEEDBOX!$A$6:$B$35</c:f>
              <c:multiLvlStrCache>
                <c:ptCount val="30"/>
                <c:lvl>
                  <c:pt idx="0">
                    <c:v>ISESALUD </c:v>
                  </c:pt>
                  <c:pt idx="1">
                    <c:v>CESPE </c:v>
                  </c:pt>
                  <c:pt idx="2">
                    <c:v>IPBC </c:v>
                  </c:pt>
                  <c:pt idx="3">
                    <c:v>SPF </c:v>
                  </c:pt>
                  <c:pt idx="4">
                    <c:v>SGG </c:v>
                  </c:pt>
                  <c:pt idx="5">
                    <c:v>CESPT </c:v>
                  </c:pt>
                  <c:pt idx="6">
                    <c:v>PGJE </c:v>
                  </c:pt>
                  <c:pt idx="7">
                    <c:v>DIF </c:v>
                  </c:pt>
                  <c:pt idx="8">
                    <c:v>RPPC </c:v>
                  </c:pt>
                  <c:pt idx="9">
                    <c:v>ICBC </c:v>
                  </c:pt>
                  <c:pt idx="10">
                    <c:v>REPSS </c:v>
                  </c:pt>
                  <c:pt idx="11">
                    <c:v>CESPM </c:v>
                  </c:pt>
                  <c:pt idx="12">
                    <c:v>SEDESOE </c:v>
                  </c:pt>
                  <c:pt idx="13">
                    <c:v>INMUJER </c:v>
                  </c:pt>
                  <c:pt idx="14">
                    <c:v>STPS </c:v>
                  </c:pt>
                  <c:pt idx="15">
                    <c:v>SEE </c:v>
                  </c:pt>
                  <c:pt idx="16">
                    <c:v>INDIVI </c:v>
                  </c:pt>
                  <c:pt idx="17">
                    <c:v>SSP </c:v>
                  </c:pt>
                  <c:pt idx="18">
                    <c:v>ISSSTECALI </c:v>
                  </c:pt>
                  <c:pt idx="19">
                    <c:v>JUEBC </c:v>
                  </c:pt>
                  <c:pt idx="20">
                    <c:v>SECTURE </c:v>
                  </c:pt>
                  <c:pt idx="21">
                    <c:v>SEPESCA </c:v>
                  </c:pt>
                  <c:pt idx="22">
                    <c:v>UNEME</c:v>
                  </c:pt>
                  <c:pt idx="23">
                    <c:v>SEDARGO</c:v>
                  </c:pt>
                  <c:pt idx="24">
                    <c:v>SEDECO </c:v>
                  </c:pt>
                  <c:pt idx="25">
                    <c:v>SCTG</c:v>
                  </c:pt>
                  <c:pt idx="26">
                    <c:v>CESPTE </c:v>
                  </c:pt>
                  <c:pt idx="27">
                    <c:v>INJUVEN </c:v>
                  </c:pt>
                  <c:pt idx="28">
                    <c:v>EJECUTIVO</c:v>
                  </c:pt>
                  <c:pt idx="29">
                    <c:v>COBACH </c:v>
                  </c:pt>
                </c:lvl>
                <c:lvl>
                  <c:pt idx="0">
                    <c:v>30</c:v>
                  </c:pt>
                  <c:pt idx="1">
                    <c:v>29</c:v>
                  </c:pt>
                  <c:pt idx="2">
                    <c:v>28</c:v>
                  </c:pt>
                  <c:pt idx="3">
                    <c:v>27</c:v>
                  </c:pt>
                  <c:pt idx="4">
                    <c:v>26</c:v>
                  </c:pt>
                  <c:pt idx="5">
                    <c:v>25</c:v>
                  </c:pt>
                  <c:pt idx="6">
                    <c:v>24</c:v>
                  </c:pt>
                  <c:pt idx="7">
                    <c:v>23</c:v>
                  </c:pt>
                  <c:pt idx="8">
                    <c:v>22</c:v>
                  </c:pt>
                  <c:pt idx="9">
                    <c:v>21</c:v>
                  </c:pt>
                  <c:pt idx="10">
                    <c:v>20</c:v>
                  </c:pt>
                  <c:pt idx="11">
                    <c:v>19</c:v>
                  </c:pt>
                  <c:pt idx="12">
                    <c:v>18</c:v>
                  </c:pt>
                  <c:pt idx="13">
                    <c:v>17</c:v>
                  </c:pt>
                  <c:pt idx="14">
                    <c:v>16</c:v>
                  </c:pt>
                  <c:pt idx="15">
                    <c:v>15</c:v>
                  </c:pt>
                  <c:pt idx="16">
                    <c:v>14</c:v>
                  </c:pt>
                  <c:pt idx="17">
                    <c:v>13</c:v>
                  </c:pt>
                  <c:pt idx="18">
                    <c:v>12</c:v>
                  </c:pt>
                  <c:pt idx="19">
                    <c:v>11</c:v>
                  </c:pt>
                  <c:pt idx="20">
                    <c:v>10</c:v>
                  </c:pt>
                  <c:pt idx="21">
                    <c:v>9</c:v>
                  </c:pt>
                  <c:pt idx="22">
                    <c:v>8</c:v>
                  </c:pt>
                  <c:pt idx="23">
                    <c:v>7</c:v>
                  </c:pt>
                  <c:pt idx="24">
                    <c:v>6</c:v>
                  </c:pt>
                  <c:pt idx="25">
                    <c:v>5</c:v>
                  </c:pt>
                  <c:pt idx="26">
                    <c:v>4</c:v>
                  </c:pt>
                  <c:pt idx="27">
                    <c:v>3</c:v>
                  </c:pt>
                  <c:pt idx="28">
                    <c:v>2</c:v>
                  </c:pt>
                  <c:pt idx="29">
                    <c:v>1</c:v>
                  </c:pt>
                </c:lvl>
              </c:multiLvlStrCache>
            </c:multiLvlStrRef>
          </c:cat>
          <c:val>
            <c:numRef>
              <c:f>FEEDBOX!$C$6:$C$35</c:f>
              <c:numCache>
                <c:formatCode>0.0</c:formatCode>
                <c:ptCount val="30"/>
                <c:pt idx="0">
                  <c:v>6.4982851922490736</c:v>
                </c:pt>
                <c:pt idx="1">
                  <c:v>6.5333803345026373</c:v>
                </c:pt>
                <c:pt idx="2">
                  <c:v>6.5829657595413948</c:v>
                </c:pt>
                <c:pt idx="3">
                  <c:v>6.6855547419821635</c:v>
                </c:pt>
                <c:pt idx="4">
                  <c:v>6.7566216126306946</c:v>
                </c:pt>
                <c:pt idx="5">
                  <c:v>6.7821520796082355</c:v>
                </c:pt>
                <c:pt idx="6">
                  <c:v>6.8924174882695874</c:v>
                </c:pt>
                <c:pt idx="7">
                  <c:v>7.0038737584028423</c:v>
                </c:pt>
                <c:pt idx="8">
                  <c:v>7.0717555058762285</c:v>
                </c:pt>
                <c:pt idx="9">
                  <c:v>7.0820323999067556</c:v>
                </c:pt>
                <c:pt idx="10">
                  <c:v>7.1344177980860728</c:v>
                </c:pt>
                <c:pt idx="11">
                  <c:v>7.1420687571550605</c:v>
                </c:pt>
                <c:pt idx="12">
                  <c:v>7.194113083903571</c:v>
                </c:pt>
                <c:pt idx="13">
                  <c:v>7.2729044834307999</c:v>
                </c:pt>
                <c:pt idx="14">
                  <c:v>7.3834221922769121</c:v>
                </c:pt>
                <c:pt idx="15">
                  <c:v>7.4346896758486771</c:v>
                </c:pt>
                <c:pt idx="16">
                  <c:v>7.5836371046350672</c:v>
                </c:pt>
                <c:pt idx="17">
                  <c:v>7.5837814890259097</c:v>
                </c:pt>
                <c:pt idx="18">
                  <c:v>7.6366708900941394</c:v>
                </c:pt>
                <c:pt idx="19">
                  <c:v>7.6815627340535793</c:v>
                </c:pt>
                <c:pt idx="20">
                  <c:v>7.8231618567672454</c:v>
                </c:pt>
                <c:pt idx="21">
                  <c:v>7.9774022287723652</c:v>
                </c:pt>
                <c:pt idx="22">
                  <c:v>8.2343495350397848</c:v>
                </c:pt>
                <c:pt idx="23">
                  <c:v>8.2373553929135674</c:v>
                </c:pt>
                <c:pt idx="24">
                  <c:v>8.2555418170172317</c:v>
                </c:pt>
                <c:pt idx="25">
                  <c:v>8.353063956756051</c:v>
                </c:pt>
                <c:pt idx="26">
                  <c:v>8.3566865452208265</c:v>
                </c:pt>
                <c:pt idx="27">
                  <c:v>8.3627723714105837</c:v>
                </c:pt>
                <c:pt idx="28">
                  <c:v>8.5799320886959496</c:v>
                </c:pt>
                <c:pt idx="29">
                  <c:v>9.2798011971256678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2114-41CB-979D-E2B31A81F610}"/>
            </c:ext>
          </c:extLst>
        </c:ser>
        <c:axId val="57161984"/>
        <c:axId val="57365632"/>
      </c:barChart>
      <c:catAx>
        <c:axId val="5716198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7365632"/>
        <c:crosses val="autoZero"/>
        <c:auto val="1"/>
        <c:lblAlgn val="ctr"/>
        <c:lblOffset val="100"/>
      </c:catAx>
      <c:valAx>
        <c:axId val="57365632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7161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5.2302138018724034E-2"/>
          <c:y val="8.465074698961636E-2"/>
          <c:w val="0.93568905602649211"/>
          <c:h val="0.6867617121153476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6B-42B1-94F3-6E4C857F434C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6B-42B1-94F3-6E4C857F434C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6B-42B1-94F3-6E4C857F434C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6B-42B1-94F3-6E4C857F434C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6B-42B1-94F3-6E4C857F434C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6B-42B1-94F3-6E4C857F434C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6B-42B1-94F3-6E4C857F434C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6B-42B1-94F3-6E4C857F434C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76B-42B1-94F3-6E4C857F434C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76B-42B1-94F3-6E4C857F434C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B76B-42B1-94F3-6E4C857F43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s-E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SETYS!$A$6:$B$23</c:f>
              <c:multiLvlStrCache>
                <c:ptCount val="18"/>
                <c:lvl>
                  <c:pt idx="0">
                    <c:v>CESPE</c:v>
                  </c:pt>
                  <c:pt idx="1">
                    <c:v>IPBC</c:v>
                  </c:pt>
                  <c:pt idx="2">
                    <c:v>REPPS</c:v>
                  </c:pt>
                  <c:pt idx="3">
                    <c:v>ISESALUD</c:v>
                  </c:pt>
                  <c:pt idx="4">
                    <c:v>ISSSTECALI</c:v>
                  </c:pt>
                  <c:pt idx="5">
                    <c:v>PGJE</c:v>
                  </c:pt>
                  <c:pt idx="6">
                    <c:v>SEBS</c:v>
                  </c:pt>
                  <c:pt idx="7">
                    <c:v>SPF</c:v>
                  </c:pt>
                  <c:pt idx="8">
                    <c:v>CESPM</c:v>
                  </c:pt>
                  <c:pt idx="9">
                    <c:v>SEDESOE</c:v>
                  </c:pt>
                  <c:pt idx="10">
                    <c:v>RPPC</c:v>
                  </c:pt>
                  <c:pt idx="11">
                    <c:v>SSPE</c:v>
                  </c:pt>
                  <c:pt idx="12">
                    <c:v>CESPT</c:v>
                  </c:pt>
                  <c:pt idx="13">
                    <c:v>JUEBC</c:v>
                  </c:pt>
                  <c:pt idx="14">
                    <c:v>SGG</c:v>
                  </c:pt>
                  <c:pt idx="15">
                    <c:v>DIF</c:v>
                  </c:pt>
                  <c:pt idx="16">
                    <c:v>INDIVI</c:v>
                  </c:pt>
                  <c:pt idx="17">
                    <c:v>CESPTE</c:v>
                  </c:pt>
                </c:lvl>
                <c:lvl>
                  <c:pt idx="0">
                    <c:v>18</c:v>
                  </c:pt>
                  <c:pt idx="1">
                    <c:v>17</c:v>
                  </c:pt>
                  <c:pt idx="2">
                    <c:v>16</c:v>
                  </c:pt>
                  <c:pt idx="3">
                    <c:v>15</c:v>
                  </c:pt>
                  <c:pt idx="4">
                    <c:v>14</c:v>
                  </c:pt>
                  <c:pt idx="5">
                    <c:v>13</c:v>
                  </c:pt>
                  <c:pt idx="6">
                    <c:v>12</c:v>
                  </c:pt>
                  <c:pt idx="7">
                    <c:v>11</c:v>
                  </c:pt>
                  <c:pt idx="8">
                    <c:v>10</c:v>
                  </c:pt>
                  <c:pt idx="9">
                    <c:v>9</c:v>
                  </c:pt>
                  <c:pt idx="10">
                    <c:v>8</c:v>
                  </c:pt>
                  <c:pt idx="11">
                    <c:v>7</c:v>
                  </c:pt>
                  <c:pt idx="12">
                    <c:v>6</c:v>
                  </c:pt>
                  <c:pt idx="13">
                    <c:v>5</c:v>
                  </c:pt>
                  <c:pt idx="14">
                    <c:v>4</c:v>
                  </c:pt>
                  <c:pt idx="15">
                    <c:v>3</c:v>
                  </c:pt>
                  <c:pt idx="16">
                    <c:v>2</c:v>
                  </c:pt>
                  <c:pt idx="17">
                    <c:v>1</c:v>
                  </c:pt>
                </c:lvl>
              </c:multiLvlStrCache>
            </c:multiLvlStrRef>
          </c:cat>
          <c:val>
            <c:numRef>
              <c:f>SETYS!$C$6:$C$23</c:f>
              <c:numCache>
                <c:formatCode>0.0</c:formatCode>
                <c:ptCount val="18"/>
                <c:pt idx="0">
                  <c:v>5.7994047619047624</c:v>
                </c:pt>
                <c:pt idx="1">
                  <c:v>6.7383720930232718</c:v>
                </c:pt>
                <c:pt idx="2">
                  <c:v>7.2286091525331546</c:v>
                </c:pt>
                <c:pt idx="3">
                  <c:v>7.2791051833772134</c:v>
                </c:pt>
                <c:pt idx="4">
                  <c:v>7.4964330972369915</c:v>
                </c:pt>
                <c:pt idx="5">
                  <c:v>7.6382575757575761</c:v>
                </c:pt>
                <c:pt idx="6">
                  <c:v>7.8401639344262293</c:v>
                </c:pt>
                <c:pt idx="7">
                  <c:v>7.8449781659388664</c:v>
                </c:pt>
                <c:pt idx="8">
                  <c:v>7.8600398672731551</c:v>
                </c:pt>
                <c:pt idx="9">
                  <c:v>7.9033333333333458</c:v>
                </c:pt>
                <c:pt idx="10">
                  <c:v>7.9303797468354418</c:v>
                </c:pt>
                <c:pt idx="11">
                  <c:v>7.9693877551020424</c:v>
                </c:pt>
                <c:pt idx="12">
                  <c:v>7.9874999999999998</c:v>
                </c:pt>
                <c:pt idx="13">
                  <c:v>8.0217391304347831</c:v>
                </c:pt>
                <c:pt idx="14">
                  <c:v>8.0469613259668389</c:v>
                </c:pt>
                <c:pt idx="15">
                  <c:v>8.1994949494949676</c:v>
                </c:pt>
                <c:pt idx="16">
                  <c:v>8.281818181818144</c:v>
                </c:pt>
                <c:pt idx="17">
                  <c:v>8.3030303030303028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B76B-42B1-94F3-6E4C857F434C}"/>
            </c:ext>
          </c:extLst>
        </c:ser>
        <c:axId val="58845824"/>
        <c:axId val="58860288"/>
      </c:barChart>
      <c:catAx>
        <c:axId val="5884582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8860288"/>
        <c:crosses val="autoZero"/>
        <c:auto val="1"/>
        <c:lblAlgn val="ctr"/>
        <c:lblOffset val="100"/>
      </c:catAx>
      <c:valAx>
        <c:axId val="58860288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s-E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58845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5.2296843867212853E-2"/>
          <c:y val="9.345919546465406E-2"/>
          <c:w val="0.93568905602649211"/>
          <c:h val="0.68039659242050365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58-4E31-976D-97CCB976C287}"/>
              </c:ext>
            </c:extLst>
          </c:dPt>
          <c:dPt>
            <c:idx val="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58-4E31-976D-97CCB976C287}"/>
              </c:ext>
            </c:extLst>
          </c:dPt>
          <c:dPt>
            <c:idx val="2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58-4E31-976D-97CCB976C287}"/>
              </c:ext>
            </c:extLst>
          </c:dPt>
          <c:dPt>
            <c:idx val="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58-4E31-976D-97CCB976C287}"/>
              </c:ext>
            </c:extLst>
          </c:dPt>
          <c:dPt>
            <c:idx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458-4E31-976D-97CCB976C287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458-4E31-976D-97CCB976C287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458-4E31-976D-97CCB976C287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458-4E31-976D-97CCB976C287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D458-4E31-976D-97CCB976C287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D458-4E31-976D-97CCB976C287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D458-4E31-976D-97CCB976C287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D458-4E31-976D-97CCB976C287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D458-4E31-976D-97CCB976C287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D458-4E31-976D-97CCB976C287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D458-4E31-976D-97CCB976C287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D458-4E31-976D-97CCB976C287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D458-4E31-976D-97CCB976C287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D458-4E31-976D-97CCB976C287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D458-4E31-976D-97CCB976C287}"/>
              </c:ext>
            </c:extLst>
          </c:dPt>
          <c:dPt>
            <c:idx val="1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D458-4E31-976D-97CCB976C287}"/>
              </c:ext>
            </c:extLst>
          </c:dPt>
          <c:dPt>
            <c:idx val="2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D458-4E31-976D-97CCB976C287}"/>
              </c:ext>
            </c:extLst>
          </c:dPt>
          <c:dPt>
            <c:idx val="2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D458-4E31-976D-97CCB976C287}"/>
              </c:ext>
            </c:extLst>
          </c:dPt>
          <c:dPt>
            <c:idx val="2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D458-4E31-976D-97CCB976C287}"/>
              </c:ext>
            </c:extLst>
          </c:dPt>
          <c:dPt>
            <c:idx val="2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D458-4E31-976D-97CCB976C287}"/>
              </c:ext>
            </c:extLst>
          </c:dPt>
          <c:dPt>
            <c:idx val="2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D458-4E31-976D-97CCB976C287}"/>
              </c:ext>
            </c:extLst>
          </c:dPt>
          <c:dPt>
            <c:idx val="2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C-B70A-4777-B2DB-C295C3C999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s-E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MEDIOS!$A$6:$B$49</c:f>
              <c:multiLvlStrCache>
                <c:ptCount val="44"/>
                <c:lvl>
                  <c:pt idx="0">
                    <c:v>CAME</c:v>
                  </c:pt>
                  <c:pt idx="1">
                    <c:v>CESPE</c:v>
                  </c:pt>
                  <c:pt idx="2">
                    <c:v>CESPT</c:v>
                  </c:pt>
                  <c:pt idx="3">
                    <c:v>FIARUM</c:v>
                  </c:pt>
                  <c:pt idx="4">
                    <c:v>OMG</c:v>
                  </c:pt>
                  <c:pt idx="5">
                    <c:v>SIDUE</c:v>
                  </c:pt>
                  <c:pt idx="6">
                    <c:v>INDE</c:v>
                  </c:pt>
                  <c:pt idx="7">
                    <c:v>COBACH</c:v>
                  </c:pt>
                  <c:pt idx="8">
                    <c:v>SCTG</c:v>
                  </c:pt>
                  <c:pt idx="9">
                    <c:v>SPF</c:v>
                  </c:pt>
                  <c:pt idx="10">
                    <c:v>INMUJER</c:v>
                  </c:pt>
                  <c:pt idx="11">
                    <c:v>ISSSTECALI</c:v>
                  </c:pt>
                  <c:pt idx="12">
                    <c:v>SGG</c:v>
                  </c:pt>
                  <c:pt idx="13">
                    <c:v>SPA</c:v>
                  </c:pt>
                  <c:pt idx="14">
                    <c:v>ISESALUD</c:v>
                  </c:pt>
                  <c:pt idx="15">
                    <c:v>SEE-SEBS</c:v>
                  </c:pt>
                  <c:pt idx="16">
                    <c:v>JUEBC</c:v>
                  </c:pt>
                  <c:pt idx="17">
                    <c:v>BAJA CENTER</c:v>
                  </c:pt>
                  <c:pt idx="18">
                    <c:v>CESPM</c:v>
                  </c:pt>
                  <c:pt idx="19">
                    <c:v>CESPTE</c:v>
                  </c:pt>
                  <c:pt idx="20">
                    <c:v>ICBC</c:v>
                  </c:pt>
                  <c:pt idx="21">
                    <c:v>INIFE-BC</c:v>
                  </c:pt>
                  <c:pt idx="22">
                    <c:v>OE</c:v>
                  </c:pt>
                  <c:pt idx="23">
                    <c:v>PGJE</c:v>
                  </c:pt>
                  <c:pt idx="24">
                    <c:v>DIF</c:v>
                  </c:pt>
                  <c:pt idx="25">
                    <c:v>STPS</c:v>
                  </c:pt>
                  <c:pt idx="26">
                    <c:v>SEDECO</c:v>
                  </c:pt>
                  <c:pt idx="27">
                    <c:v>SECTURE</c:v>
                  </c:pt>
                  <c:pt idx="28">
                    <c:v>CONALEP</c:v>
                  </c:pt>
                  <c:pt idx="29">
                    <c:v>CEE</c:v>
                  </c:pt>
                  <c:pt idx="30">
                    <c:v>DRPPC</c:v>
                  </c:pt>
                  <c:pt idx="31">
                    <c:v>IPEBC</c:v>
                  </c:pt>
                  <c:pt idx="32">
                    <c:v>REPSS</c:v>
                  </c:pt>
                  <c:pt idx="33">
                    <c:v>SSPE</c:v>
                  </c:pt>
                  <c:pt idx="34">
                    <c:v>CECYTE</c:v>
                  </c:pt>
                  <c:pt idx="35">
                    <c:v>SEDESOE</c:v>
                  </c:pt>
                  <c:pt idx="36">
                    <c:v>SEPESCA</c:v>
                  </c:pt>
                  <c:pt idx="37">
                    <c:v>UTT</c:v>
                  </c:pt>
                  <c:pt idx="38">
                    <c:v>CEA</c:v>
                  </c:pt>
                  <c:pt idx="39">
                    <c:v>SEDAGRO</c:v>
                  </c:pt>
                  <c:pt idx="40">
                    <c:v>UNEME</c:v>
                  </c:pt>
                  <c:pt idx="41">
                    <c:v>INJUVEN</c:v>
                  </c:pt>
                  <c:pt idx="42">
                    <c:v>COPLADE</c:v>
                  </c:pt>
                  <c:pt idx="43">
                    <c:v>UPBC</c:v>
                  </c:pt>
                </c:lvl>
                <c:lvl>
                  <c:pt idx="0">
                    <c:v>44</c:v>
                  </c:pt>
                  <c:pt idx="1">
                    <c:v>43</c:v>
                  </c:pt>
                  <c:pt idx="2">
                    <c:v>42</c:v>
                  </c:pt>
                  <c:pt idx="3">
                    <c:v>41</c:v>
                  </c:pt>
                  <c:pt idx="4">
                    <c:v>40</c:v>
                  </c:pt>
                  <c:pt idx="5">
                    <c:v>39</c:v>
                  </c:pt>
                  <c:pt idx="6">
                    <c:v>38</c:v>
                  </c:pt>
                  <c:pt idx="7">
                    <c:v>37</c:v>
                  </c:pt>
                  <c:pt idx="8">
                    <c:v>36</c:v>
                  </c:pt>
                  <c:pt idx="9">
                    <c:v>35</c:v>
                  </c:pt>
                  <c:pt idx="10">
                    <c:v>34</c:v>
                  </c:pt>
                  <c:pt idx="11">
                    <c:v>33</c:v>
                  </c:pt>
                  <c:pt idx="12">
                    <c:v>32</c:v>
                  </c:pt>
                  <c:pt idx="13">
                    <c:v>31</c:v>
                  </c:pt>
                  <c:pt idx="14">
                    <c:v>30</c:v>
                  </c:pt>
                  <c:pt idx="15">
                    <c:v>29</c:v>
                  </c:pt>
                  <c:pt idx="16">
                    <c:v>28</c:v>
                  </c:pt>
                  <c:pt idx="17">
                    <c:v>27</c:v>
                  </c:pt>
                  <c:pt idx="18">
                    <c:v>26</c:v>
                  </c:pt>
                  <c:pt idx="19">
                    <c:v>25</c:v>
                  </c:pt>
                  <c:pt idx="20">
                    <c:v>24</c:v>
                  </c:pt>
                  <c:pt idx="21">
                    <c:v>23</c:v>
                  </c:pt>
                  <c:pt idx="22">
                    <c:v>22</c:v>
                  </c:pt>
                  <c:pt idx="23">
                    <c:v>21</c:v>
                  </c:pt>
                  <c:pt idx="24">
                    <c:v>20</c:v>
                  </c:pt>
                  <c:pt idx="25">
                    <c:v>19</c:v>
                  </c:pt>
                  <c:pt idx="26">
                    <c:v>18</c:v>
                  </c:pt>
                  <c:pt idx="27">
                    <c:v>17</c:v>
                  </c:pt>
                  <c:pt idx="28">
                    <c:v>16</c:v>
                  </c:pt>
                  <c:pt idx="29">
                    <c:v>15</c:v>
                  </c:pt>
                  <c:pt idx="30">
                    <c:v>14</c:v>
                  </c:pt>
                  <c:pt idx="31">
                    <c:v>13</c:v>
                  </c:pt>
                  <c:pt idx="32">
                    <c:v>12</c:v>
                  </c:pt>
                  <c:pt idx="33">
                    <c:v>11</c:v>
                  </c:pt>
                  <c:pt idx="34">
                    <c:v>10</c:v>
                  </c:pt>
                  <c:pt idx="35">
                    <c:v>9</c:v>
                  </c:pt>
                  <c:pt idx="36">
                    <c:v>8</c:v>
                  </c:pt>
                  <c:pt idx="37">
                    <c:v>7</c:v>
                  </c:pt>
                  <c:pt idx="38">
                    <c:v>6</c:v>
                  </c:pt>
                  <c:pt idx="39">
                    <c:v>5</c:v>
                  </c:pt>
                  <c:pt idx="40">
                    <c:v>4</c:v>
                  </c:pt>
                  <c:pt idx="41">
                    <c:v>3</c:v>
                  </c:pt>
                  <c:pt idx="42">
                    <c:v>2</c:v>
                  </c:pt>
                  <c:pt idx="43">
                    <c:v>1</c:v>
                  </c:pt>
                </c:lvl>
              </c:multiLvlStrCache>
            </c:multiLvlStrRef>
          </c:cat>
          <c:val>
            <c:numRef>
              <c:f>MEDIOS!$C$6:$C$49</c:f>
              <c:numCache>
                <c:formatCode>0.0</c:formatCode>
                <c:ptCount val="44"/>
                <c:pt idx="0">
                  <c:v>3.75</c:v>
                </c:pt>
                <c:pt idx="1">
                  <c:v>4.8199999999999985</c:v>
                </c:pt>
                <c:pt idx="2">
                  <c:v>5.2700000000000014</c:v>
                </c:pt>
                <c:pt idx="3">
                  <c:v>5.45</c:v>
                </c:pt>
                <c:pt idx="4">
                  <c:v>5.83</c:v>
                </c:pt>
                <c:pt idx="5">
                  <c:v>6.14</c:v>
                </c:pt>
                <c:pt idx="6">
                  <c:v>6.14</c:v>
                </c:pt>
                <c:pt idx="7">
                  <c:v>6.18</c:v>
                </c:pt>
                <c:pt idx="8">
                  <c:v>6.25</c:v>
                </c:pt>
                <c:pt idx="9">
                  <c:v>6.46</c:v>
                </c:pt>
                <c:pt idx="10">
                  <c:v>6.67</c:v>
                </c:pt>
                <c:pt idx="11">
                  <c:v>6.7</c:v>
                </c:pt>
                <c:pt idx="12">
                  <c:v>6.72</c:v>
                </c:pt>
                <c:pt idx="13">
                  <c:v>6.73</c:v>
                </c:pt>
                <c:pt idx="14">
                  <c:v>6.74</c:v>
                </c:pt>
                <c:pt idx="15">
                  <c:v>6.79</c:v>
                </c:pt>
                <c:pt idx="16">
                  <c:v>7</c:v>
                </c:pt>
                <c:pt idx="17">
                  <c:v>7.14</c:v>
                </c:pt>
                <c:pt idx="18">
                  <c:v>7.14</c:v>
                </c:pt>
                <c:pt idx="19">
                  <c:v>7.14</c:v>
                </c:pt>
                <c:pt idx="20">
                  <c:v>7.46</c:v>
                </c:pt>
                <c:pt idx="21">
                  <c:v>7.5</c:v>
                </c:pt>
                <c:pt idx="22">
                  <c:v>7.57</c:v>
                </c:pt>
                <c:pt idx="23">
                  <c:v>7.6</c:v>
                </c:pt>
                <c:pt idx="24">
                  <c:v>7.7</c:v>
                </c:pt>
                <c:pt idx="25">
                  <c:v>7.92</c:v>
                </c:pt>
                <c:pt idx="26">
                  <c:v>8.2000000000000011</c:v>
                </c:pt>
                <c:pt idx="27">
                  <c:v>8.2100000000000009</c:v>
                </c:pt>
                <c:pt idx="28">
                  <c:v>8.2399999999999984</c:v>
                </c:pt>
                <c:pt idx="29">
                  <c:v>8.33</c:v>
                </c:pt>
                <c:pt idx="30">
                  <c:v>8.33</c:v>
                </c:pt>
                <c:pt idx="31">
                  <c:v>8.5</c:v>
                </c:pt>
                <c:pt idx="32">
                  <c:v>8.5500000000000007</c:v>
                </c:pt>
                <c:pt idx="33">
                  <c:v>8.620000000000001</c:v>
                </c:pt>
                <c:pt idx="34">
                  <c:v>8.75</c:v>
                </c:pt>
                <c:pt idx="35">
                  <c:v>8.81</c:v>
                </c:pt>
                <c:pt idx="36">
                  <c:v>8.8500000000000068</c:v>
                </c:pt>
                <c:pt idx="37">
                  <c:v>8.89</c:v>
                </c:pt>
                <c:pt idx="38">
                  <c:v>9</c:v>
                </c:pt>
                <c:pt idx="39">
                  <c:v>9.02</c:v>
                </c:pt>
                <c:pt idx="40">
                  <c:v>9.17</c:v>
                </c:pt>
                <c:pt idx="41">
                  <c:v>9.6399999999999988</c:v>
                </c:pt>
                <c:pt idx="42">
                  <c:v>10</c:v>
                </c:pt>
                <c:pt idx="4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2-D458-4E31-976D-97CCB976C287}"/>
            </c:ext>
          </c:extLst>
        </c:ser>
        <c:axId val="114999296"/>
        <c:axId val="115000832"/>
      </c:barChart>
      <c:catAx>
        <c:axId val="114999296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115000832"/>
        <c:crosses val="autoZero"/>
        <c:auto val="1"/>
        <c:lblAlgn val="ctr"/>
        <c:lblOffset val="100"/>
      </c:catAx>
      <c:valAx>
        <c:axId val="115000832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s-E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114999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>
        <c:manualLayout>
          <c:layoutTarget val="inner"/>
          <c:xMode val="edge"/>
          <c:yMode val="edge"/>
          <c:x val="5.2296820351933816E-2"/>
          <c:y val="3.3797217383306356E-2"/>
          <c:w val="0.93568905602649055"/>
          <c:h val="0.8369781481395276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'SIST QUEJAS'!$A$6:$B$50</c:f>
              <c:multiLvlStrCache>
                <c:ptCount val="45"/>
                <c:lvl>
                  <c:pt idx="0">
                    <c:v>SPF</c:v>
                  </c:pt>
                  <c:pt idx="1">
                    <c:v>SCTG</c:v>
                  </c:pt>
                  <c:pt idx="2">
                    <c:v>DIF</c:v>
                  </c:pt>
                  <c:pt idx="3">
                    <c:v>SEBS</c:v>
                  </c:pt>
                  <c:pt idx="4">
                    <c:v>ISESALUD</c:v>
                  </c:pt>
                  <c:pt idx="5">
                    <c:v>INDE</c:v>
                  </c:pt>
                  <c:pt idx="6">
                    <c:v>OMG</c:v>
                  </c:pt>
                  <c:pt idx="7">
                    <c:v>SSP</c:v>
                  </c:pt>
                  <c:pt idx="8">
                    <c:v>SEDESOE</c:v>
                  </c:pt>
                  <c:pt idx="9">
                    <c:v>CESPT</c:v>
                  </c:pt>
                  <c:pt idx="10">
                    <c:v>INDIVI</c:v>
                  </c:pt>
                  <c:pt idx="11">
                    <c:v>STPS</c:v>
                  </c:pt>
                  <c:pt idx="12">
                    <c:v>RPPC</c:v>
                  </c:pt>
                  <c:pt idx="13">
                    <c:v>PGJE</c:v>
                  </c:pt>
                  <c:pt idx="14">
                    <c:v>INIFE</c:v>
                  </c:pt>
                  <c:pt idx="15">
                    <c:v>ISSSTECALI</c:v>
                  </c:pt>
                  <c:pt idx="16">
                    <c:v>CESPM</c:v>
                  </c:pt>
                  <c:pt idx="17">
                    <c:v>ADMICARGA</c:v>
                  </c:pt>
                  <c:pt idx="18">
                    <c:v>CESPE</c:v>
                  </c:pt>
                  <c:pt idx="19">
                    <c:v>CESPTE</c:v>
                  </c:pt>
                  <c:pt idx="20">
                    <c:v>IPBC</c:v>
                  </c:pt>
                  <c:pt idx="21">
                    <c:v>JUEBC</c:v>
                  </c:pt>
                  <c:pt idx="22">
                    <c:v>REPSS</c:v>
                  </c:pt>
                  <c:pt idx="23">
                    <c:v>SIDUE</c:v>
                  </c:pt>
                  <c:pt idx="24">
                    <c:v>UNEME</c:v>
                  </c:pt>
                  <c:pt idx="25">
                    <c:v>ICBC</c:v>
                  </c:pt>
                  <c:pt idx="26">
                    <c:v>COBACH</c:v>
                  </c:pt>
                  <c:pt idx="27">
                    <c:v>CECYTE</c:v>
                  </c:pt>
                  <c:pt idx="28">
                    <c:v>SPA</c:v>
                  </c:pt>
                  <c:pt idx="29">
                    <c:v>SECTURE</c:v>
                  </c:pt>
                  <c:pt idx="30">
                    <c:v>UPBC</c:v>
                  </c:pt>
                  <c:pt idx="31">
                    <c:v>SEPESCA</c:v>
                  </c:pt>
                  <c:pt idx="32">
                    <c:v>SEDARGO</c:v>
                  </c:pt>
                  <c:pt idx="33">
                    <c:v>CONALEP</c:v>
                  </c:pt>
                  <c:pt idx="34">
                    <c:v>CEA</c:v>
                  </c:pt>
                  <c:pt idx="35">
                    <c:v>INJUVEN</c:v>
                  </c:pt>
                  <c:pt idx="36">
                    <c:v>INMUJER</c:v>
                  </c:pt>
                  <c:pt idx="37">
                    <c:v>SEDECO</c:v>
                  </c:pt>
                  <c:pt idx="38">
                    <c:v>COPLADE</c:v>
                  </c:pt>
                  <c:pt idx="39">
                    <c:v>SGG</c:v>
                  </c:pt>
                  <c:pt idx="40">
                    <c:v>CEEBC</c:v>
                  </c:pt>
                  <c:pt idx="41">
                    <c:v>CMC</c:v>
                  </c:pt>
                  <c:pt idx="42">
                    <c:v>UTT</c:v>
                  </c:pt>
                  <c:pt idx="43">
                    <c:v>CAME</c:v>
                  </c:pt>
                  <c:pt idx="44">
                    <c:v>FIARUM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'SIST QUEJAS'!$C$6:$C$50</c:f>
              <c:numCache>
                <c:formatCode>0.0</c:formatCode>
                <c:ptCount val="45"/>
                <c:pt idx="0">
                  <c:v>8</c:v>
                </c:pt>
                <c:pt idx="1">
                  <c:v>8.3000000000000007</c:v>
                </c:pt>
                <c:pt idx="2">
                  <c:v>8.25</c:v>
                </c:pt>
                <c:pt idx="3">
                  <c:v>8.3000000000000007</c:v>
                </c:pt>
                <c:pt idx="4">
                  <c:v>8.5</c:v>
                </c:pt>
                <c:pt idx="5">
                  <c:v>8.75</c:v>
                </c:pt>
                <c:pt idx="6">
                  <c:v>8.9</c:v>
                </c:pt>
                <c:pt idx="7">
                  <c:v>8.9499999999999993</c:v>
                </c:pt>
                <c:pt idx="8">
                  <c:v>9</c:v>
                </c:pt>
                <c:pt idx="9">
                  <c:v>9.1</c:v>
                </c:pt>
                <c:pt idx="10">
                  <c:v>9.15</c:v>
                </c:pt>
                <c:pt idx="11">
                  <c:v>9.25</c:v>
                </c:pt>
                <c:pt idx="12">
                  <c:v>9.4</c:v>
                </c:pt>
                <c:pt idx="13">
                  <c:v>9.4</c:v>
                </c:pt>
                <c:pt idx="14">
                  <c:v>9.75</c:v>
                </c:pt>
                <c:pt idx="15">
                  <c:v>9.9</c:v>
                </c:pt>
                <c:pt idx="16">
                  <c:v>9.9499999999999993</c:v>
                </c:pt>
                <c:pt idx="17">
                  <c:v>9.9499999999999993</c:v>
                </c:pt>
                <c:pt idx="18">
                  <c:v>9.9499999999999993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920A-465A-AE16-3F57B21EABF1}"/>
            </c:ext>
          </c:extLst>
        </c:ser>
        <c:axId val="115042944"/>
        <c:axId val="125375232"/>
      </c:barChart>
      <c:catAx>
        <c:axId val="11504294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125375232"/>
        <c:crosses val="autoZero"/>
        <c:auto val="1"/>
        <c:lblAlgn val="ctr"/>
        <c:lblOffset val="100"/>
      </c:catAx>
      <c:valAx>
        <c:axId val="125375232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MX"/>
          </a:p>
        </c:txPr>
        <c:crossAx val="115042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'grafica 1er trimestre'!$B$3</c:f>
              <c:strCache>
                <c:ptCount val="1"/>
                <c:pt idx="0">
                  <c:v>1ER TRIMESTRE 2018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'grafica 1er trimestre'!$A$4:$A$49</c:f>
              <c:strCache>
                <c:ptCount val="46"/>
                <c:pt idx="0">
                  <c:v>SEBS</c:v>
                </c:pt>
                <c:pt idx="1">
                  <c:v>CESPE</c:v>
                </c:pt>
                <c:pt idx="2">
                  <c:v>RPPC</c:v>
                </c:pt>
                <c:pt idx="3">
                  <c:v>CESPM</c:v>
                </c:pt>
                <c:pt idx="4">
                  <c:v>SPF</c:v>
                </c:pt>
                <c:pt idx="5">
                  <c:v>CESPT</c:v>
                </c:pt>
                <c:pt idx="6">
                  <c:v>PGJE</c:v>
                </c:pt>
                <c:pt idx="7">
                  <c:v>ISESALUD</c:v>
                </c:pt>
                <c:pt idx="8">
                  <c:v>CEA</c:v>
                </c:pt>
                <c:pt idx="9">
                  <c:v>SIDUE</c:v>
                </c:pt>
                <c:pt idx="10">
                  <c:v>ICBC</c:v>
                </c:pt>
                <c:pt idx="11">
                  <c:v>IPEBC</c:v>
                </c:pt>
                <c:pt idx="12">
                  <c:v>SGG</c:v>
                </c:pt>
                <c:pt idx="13">
                  <c:v>STYPS</c:v>
                </c:pt>
                <c:pt idx="14">
                  <c:v>CESPTE</c:v>
                </c:pt>
                <c:pt idx="15">
                  <c:v>CONALEP</c:v>
                </c:pt>
                <c:pt idx="16">
                  <c:v>ISSSTECALI</c:v>
                </c:pt>
                <c:pt idx="17">
                  <c:v>IPEBC</c:v>
                </c:pt>
                <c:pt idx="18">
                  <c:v>COBACH</c:v>
                </c:pt>
                <c:pt idx="19">
                  <c:v>SSP</c:v>
                </c:pt>
                <c:pt idx="20">
                  <c:v>CAME</c:v>
                </c:pt>
                <c:pt idx="21">
                  <c:v>ISEP</c:v>
                </c:pt>
                <c:pt idx="22">
                  <c:v>SEDESOE</c:v>
                </c:pt>
                <c:pt idx="23">
                  <c:v>REPSS</c:v>
                </c:pt>
                <c:pt idx="24">
                  <c:v>INIFE</c:v>
                </c:pt>
                <c:pt idx="25">
                  <c:v>SCTG</c:v>
                </c:pt>
                <c:pt idx="26">
                  <c:v>SPA</c:v>
                </c:pt>
                <c:pt idx="27">
                  <c:v>INMUJER</c:v>
                </c:pt>
                <c:pt idx="28">
                  <c:v>CEEBC</c:v>
                </c:pt>
                <c:pt idx="29">
                  <c:v>UNEME</c:v>
                </c:pt>
                <c:pt idx="30">
                  <c:v>JUEBC</c:v>
                </c:pt>
                <c:pt idx="31">
                  <c:v>SEDECO</c:v>
                </c:pt>
                <c:pt idx="32">
                  <c:v>UTT</c:v>
                </c:pt>
                <c:pt idx="33">
                  <c:v>SEPESCA</c:v>
                </c:pt>
                <c:pt idx="34">
                  <c:v>FIARUM</c:v>
                </c:pt>
                <c:pt idx="35">
                  <c:v>INJUVEN</c:v>
                </c:pt>
                <c:pt idx="36">
                  <c:v>SEDARGO </c:v>
                </c:pt>
                <c:pt idx="37">
                  <c:v>ADMICARGA</c:v>
                </c:pt>
                <c:pt idx="38">
                  <c:v>UPBC</c:v>
                </c:pt>
                <c:pt idx="39">
                  <c:v>SECTURE</c:v>
                </c:pt>
                <c:pt idx="40">
                  <c:v>CECYTE</c:v>
                </c:pt>
                <c:pt idx="41">
                  <c:v>INDE</c:v>
                </c:pt>
                <c:pt idx="42">
                  <c:v>BAJA CENTER</c:v>
                </c:pt>
                <c:pt idx="43">
                  <c:v>COPLADE</c:v>
                </c:pt>
                <c:pt idx="44">
                  <c:v>OMG</c:v>
                </c:pt>
                <c:pt idx="45">
                  <c:v>DIF</c:v>
                </c:pt>
              </c:strCache>
            </c:strRef>
          </c:cat>
          <c:val>
            <c:numRef>
              <c:f>'grafica 1er trimestre'!$B$4:$B$49</c:f>
              <c:numCache>
                <c:formatCode>General</c:formatCode>
                <c:ptCount val="46"/>
                <c:pt idx="0">
                  <c:v>6.375</c:v>
                </c:pt>
                <c:pt idx="1">
                  <c:v>6.6121409607292359</c:v>
                </c:pt>
                <c:pt idx="2">
                  <c:v>6.6850808253322</c:v>
                </c:pt>
                <c:pt idx="3">
                  <c:v>6.8146173917215576</c:v>
                </c:pt>
                <c:pt idx="4">
                  <c:v>6.8152701884158731</c:v>
                </c:pt>
                <c:pt idx="5">
                  <c:v>6.8204785719012744</c:v>
                </c:pt>
                <c:pt idx="6">
                  <c:v>6.8577231489105568</c:v>
                </c:pt>
                <c:pt idx="7">
                  <c:v>6.9117288560747028</c:v>
                </c:pt>
                <c:pt idx="8">
                  <c:v>6.9166666666666714</c:v>
                </c:pt>
                <c:pt idx="9">
                  <c:v>6.9450000000000003</c:v>
                </c:pt>
                <c:pt idx="10">
                  <c:v>7.0004210308039276</c:v>
                </c:pt>
                <c:pt idx="11">
                  <c:v>7.0087422704105142</c:v>
                </c:pt>
                <c:pt idx="12">
                  <c:v>7.1556997280071863</c:v>
                </c:pt>
                <c:pt idx="13">
                  <c:v>7.1879667324648864</c:v>
                </c:pt>
                <c:pt idx="14">
                  <c:v>7.2024847390035083</c:v>
                </c:pt>
                <c:pt idx="15">
                  <c:v>7.3674999999999971</c:v>
                </c:pt>
                <c:pt idx="16">
                  <c:v>7.3786647815717732</c:v>
                </c:pt>
                <c:pt idx="17">
                  <c:v>7.3903914141414164</c:v>
                </c:pt>
                <c:pt idx="18">
                  <c:v>7.4023909378566284</c:v>
                </c:pt>
                <c:pt idx="19">
                  <c:v>7.4225595426450655</c:v>
                </c:pt>
                <c:pt idx="20">
                  <c:v>7.4524999999999997</c:v>
                </c:pt>
                <c:pt idx="21">
                  <c:v>7.4532713498622591</c:v>
                </c:pt>
                <c:pt idx="22">
                  <c:v>7.4563951424909014</c:v>
                </c:pt>
                <c:pt idx="23">
                  <c:v>7.5605629224535384</c:v>
                </c:pt>
                <c:pt idx="24">
                  <c:v>7.5988199117493291</c:v>
                </c:pt>
                <c:pt idx="25">
                  <c:v>7.6997101625333935</c:v>
                </c:pt>
                <c:pt idx="26">
                  <c:v>7.7224999999999975</c:v>
                </c:pt>
                <c:pt idx="27">
                  <c:v>7.7483521452653346</c:v>
                </c:pt>
                <c:pt idx="28">
                  <c:v>7.75</c:v>
                </c:pt>
                <c:pt idx="29">
                  <c:v>7.8874999999999975</c:v>
                </c:pt>
                <c:pt idx="30">
                  <c:v>7.9143634261856084</c:v>
                </c:pt>
                <c:pt idx="31">
                  <c:v>7.9175572189603676</c:v>
                </c:pt>
                <c:pt idx="32">
                  <c:v>8</c:v>
                </c:pt>
                <c:pt idx="33">
                  <c:v>8.0194311105270568</c:v>
                </c:pt>
                <c:pt idx="34">
                  <c:v>8.0325000000000006</c:v>
                </c:pt>
                <c:pt idx="35">
                  <c:v>8.0583333333333353</c:v>
                </c:pt>
                <c:pt idx="36">
                  <c:v>8.1006694328853204</c:v>
                </c:pt>
                <c:pt idx="37">
                  <c:v>8.125</c:v>
                </c:pt>
                <c:pt idx="38">
                  <c:v>8.125</c:v>
                </c:pt>
                <c:pt idx="39">
                  <c:v>8.1425000000000001</c:v>
                </c:pt>
                <c:pt idx="40">
                  <c:v>8.1750000000000007</c:v>
                </c:pt>
                <c:pt idx="41">
                  <c:v>8.2050000000000001</c:v>
                </c:pt>
                <c:pt idx="42">
                  <c:v>8.25</c:v>
                </c:pt>
                <c:pt idx="43">
                  <c:v>8.390381493738019</c:v>
                </c:pt>
                <c:pt idx="44">
                  <c:v>8.5500000000000007</c:v>
                </c:pt>
                <c:pt idx="45">
                  <c:v>9.1357306636996718</c:v>
                </c:pt>
              </c:numCache>
            </c:numRef>
          </c:val>
        </c:ser>
        <c:ser>
          <c:idx val="1"/>
          <c:order val="1"/>
          <c:tx>
            <c:strRef>
              <c:f>'grafica 1er trimestre'!$C$3</c:f>
              <c:strCache>
                <c:ptCount val="1"/>
                <c:pt idx="0">
                  <c:v>4TO TRIMESTRE 2017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c:spPr>
          <c:cat>
            <c:strRef>
              <c:f>'grafica 1er trimestre'!$A$4:$A$49</c:f>
              <c:strCache>
                <c:ptCount val="46"/>
                <c:pt idx="0">
                  <c:v>SEBS</c:v>
                </c:pt>
                <c:pt idx="1">
                  <c:v>CESPE</c:v>
                </c:pt>
                <c:pt idx="2">
                  <c:v>RPPC</c:v>
                </c:pt>
                <c:pt idx="3">
                  <c:v>CESPM</c:v>
                </c:pt>
                <c:pt idx="4">
                  <c:v>SPF</c:v>
                </c:pt>
                <c:pt idx="5">
                  <c:v>CESPT</c:v>
                </c:pt>
                <c:pt idx="6">
                  <c:v>PGJE</c:v>
                </c:pt>
                <c:pt idx="7">
                  <c:v>ISESALUD</c:v>
                </c:pt>
                <c:pt idx="8">
                  <c:v>CEA</c:v>
                </c:pt>
                <c:pt idx="9">
                  <c:v>SIDUE</c:v>
                </c:pt>
                <c:pt idx="10">
                  <c:v>ICBC</c:v>
                </c:pt>
                <c:pt idx="11">
                  <c:v>IPEBC</c:v>
                </c:pt>
                <c:pt idx="12">
                  <c:v>SGG</c:v>
                </c:pt>
                <c:pt idx="13">
                  <c:v>STYPS</c:v>
                </c:pt>
                <c:pt idx="14">
                  <c:v>CESPTE</c:v>
                </c:pt>
                <c:pt idx="15">
                  <c:v>CONALEP</c:v>
                </c:pt>
                <c:pt idx="16">
                  <c:v>ISSSTECALI</c:v>
                </c:pt>
                <c:pt idx="17">
                  <c:v>IPEBC</c:v>
                </c:pt>
                <c:pt idx="18">
                  <c:v>COBACH</c:v>
                </c:pt>
                <c:pt idx="19">
                  <c:v>SSP</c:v>
                </c:pt>
                <c:pt idx="20">
                  <c:v>CAME</c:v>
                </c:pt>
                <c:pt idx="21">
                  <c:v>ISEP</c:v>
                </c:pt>
                <c:pt idx="22">
                  <c:v>SEDESOE</c:v>
                </c:pt>
                <c:pt idx="23">
                  <c:v>REPSS</c:v>
                </c:pt>
                <c:pt idx="24">
                  <c:v>INIFE</c:v>
                </c:pt>
                <c:pt idx="25">
                  <c:v>SCTG</c:v>
                </c:pt>
                <c:pt idx="26">
                  <c:v>SPA</c:v>
                </c:pt>
                <c:pt idx="27">
                  <c:v>INMUJER</c:v>
                </c:pt>
                <c:pt idx="28">
                  <c:v>CEEBC</c:v>
                </c:pt>
                <c:pt idx="29">
                  <c:v>UNEME</c:v>
                </c:pt>
                <c:pt idx="30">
                  <c:v>JUEBC</c:v>
                </c:pt>
                <c:pt idx="31">
                  <c:v>SEDECO</c:v>
                </c:pt>
                <c:pt idx="32">
                  <c:v>UTT</c:v>
                </c:pt>
                <c:pt idx="33">
                  <c:v>SEPESCA</c:v>
                </c:pt>
                <c:pt idx="34">
                  <c:v>FIARUM</c:v>
                </c:pt>
                <c:pt idx="35">
                  <c:v>INJUVEN</c:v>
                </c:pt>
                <c:pt idx="36">
                  <c:v>SEDARGO </c:v>
                </c:pt>
                <c:pt idx="37">
                  <c:v>ADMICARGA</c:v>
                </c:pt>
                <c:pt idx="38">
                  <c:v>UPBC</c:v>
                </c:pt>
                <c:pt idx="39">
                  <c:v>SECTURE</c:v>
                </c:pt>
                <c:pt idx="40">
                  <c:v>CECYTE</c:v>
                </c:pt>
                <c:pt idx="41">
                  <c:v>INDE</c:v>
                </c:pt>
                <c:pt idx="42">
                  <c:v>BAJA CENTER</c:v>
                </c:pt>
                <c:pt idx="43">
                  <c:v>COPLADE</c:v>
                </c:pt>
                <c:pt idx="44">
                  <c:v>OMG</c:v>
                </c:pt>
                <c:pt idx="45">
                  <c:v>DIF</c:v>
                </c:pt>
              </c:strCache>
            </c:strRef>
          </c:cat>
          <c:val>
            <c:numRef>
              <c:f>'grafica 1er trimestre'!$C$4:$C$49</c:f>
              <c:numCache>
                <c:formatCode>General</c:formatCode>
                <c:ptCount val="46"/>
                <c:pt idx="0">
                  <c:v>4.2254672897196297</c:v>
                </c:pt>
                <c:pt idx="1">
                  <c:v>6.331767128953544</c:v>
                </c:pt>
                <c:pt idx="2">
                  <c:v>6.5431649374817358</c:v>
                </c:pt>
                <c:pt idx="3">
                  <c:v>6.1370472982636164</c:v>
                </c:pt>
                <c:pt idx="4">
                  <c:v>4.6657374781354903</c:v>
                </c:pt>
                <c:pt idx="5">
                  <c:v>6.6101981980695026</c:v>
                </c:pt>
                <c:pt idx="6">
                  <c:v>4.8630969806862545</c:v>
                </c:pt>
                <c:pt idx="7">
                  <c:v>4.7871961457943319</c:v>
                </c:pt>
                <c:pt idx="8">
                  <c:v>6.2858255451713401</c:v>
                </c:pt>
                <c:pt idx="9">
                  <c:v>5.0291121495327085</c:v>
                </c:pt>
                <c:pt idx="10">
                  <c:v>5.2677477634771916</c:v>
                </c:pt>
                <c:pt idx="11">
                  <c:v>7.0337422704105137</c:v>
                </c:pt>
                <c:pt idx="12">
                  <c:v>6.9937838401567154</c:v>
                </c:pt>
                <c:pt idx="13">
                  <c:v>6.8608639287265669</c:v>
                </c:pt>
                <c:pt idx="14">
                  <c:v>7.1323912810595864</c:v>
                </c:pt>
                <c:pt idx="15">
                  <c:v>5.5775000000000006</c:v>
                </c:pt>
                <c:pt idx="16">
                  <c:v>6.3973563703568077</c:v>
                </c:pt>
                <c:pt idx="17">
                  <c:v>7.3903914141414164</c:v>
                </c:pt>
                <c:pt idx="18">
                  <c:v>7.3556619658940114</c:v>
                </c:pt>
                <c:pt idx="19">
                  <c:v>7.2823726267572155</c:v>
                </c:pt>
                <c:pt idx="20">
                  <c:v>5.720934579439243</c:v>
                </c:pt>
                <c:pt idx="21">
                  <c:v>7.079439574161329</c:v>
                </c:pt>
                <c:pt idx="22">
                  <c:v>7.0825633667899615</c:v>
                </c:pt>
                <c:pt idx="23">
                  <c:v>7.5371984364722282</c:v>
                </c:pt>
                <c:pt idx="24">
                  <c:v>7.3885395379175476</c:v>
                </c:pt>
                <c:pt idx="25">
                  <c:v>7.255784928888529</c:v>
                </c:pt>
                <c:pt idx="26">
                  <c:v>7.7224999999999975</c:v>
                </c:pt>
                <c:pt idx="27">
                  <c:v>6.8605016779756047</c:v>
                </c:pt>
                <c:pt idx="28">
                  <c:v>7.75</c:v>
                </c:pt>
                <c:pt idx="29">
                  <c:v>5.5</c:v>
                </c:pt>
                <c:pt idx="30">
                  <c:v>7.5171671645033662</c:v>
                </c:pt>
                <c:pt idx="31">
                  <c:v>7.9175572189603676</c:v>
                </c:pt>
                <c:pt idx="32">
                  <c:v>7.1121495327102764</c:v>
                </c:pt>
                <c:pt idx="33">
                  <c:v>7.9960666245457404</c:v>
                </c:pt>
                <c:pt idx="34">
                  <c:v>7.9390420560747721</c:v>
                </c:pt>
                <c:pt idx="35">
                  <c:v>7.4041277258566991</c:v>
                </c:pt>
                <c:pt idx="36">
                  <c:v>8.0305759749413923</c:v>
                </c:pt>
                <c:pt idx="37">
                  <c:v>8.0315420560747661</c:v>
                </c:pt>
                <c:pt idx="38">
                  <c:v>7.9147196261682247</c:v>
                </c:pt>
                <c:pt idx="39">
                  <c:v>8.1425000000000001</c:v>
                </c:pt>
                <c:pt idx="40">
                  <c:v>7.8011682242990688</c:v>
                </c:pt>
                <c:pt idx="41">
                  <c:v>7.7610747663551365</c:v>
                </c:pt>
                <c:pt idx="42">
                  <c:v>8.25</c:v>
                </c:pt>
                <c:pt idx="43">
                  <c:v>5.8903814937380305</c:v>
                </c:pt>
                <c:pt idx="44">
                  <c:v>8.5915420560747648</c:v>
                </c:pt>
                <c:pt idx="45">
                  <c:v>8.9020858038865978</c:v>
                </c:pt>
              </c:numCache>
            </c:numRef>
          </c:val>
        </c:ser>
        <c:gapWidth val="75"/>
        <c:shape val="box"/>
        <c:axId val="3089536"/>
        <c:axId val="3091072"/>
        <c:axId val="0"/>
      </c:bar3DChart>
      <c:catAx>
        <c:axId val="3089536"/>
        <c:scaling>
          <c:orientation val="minMax"/>
        </c:scaling>
        <c:axPos val="b"/>
        <c:numFmt formatCode="General" sourceLinked="1"/>
        <c:majorTickMark val="none"/>
        <c:tickLblPos val="nextTo"/>
        <c:crossAx val="3091072"/>
        <c:crosses val="autoZero"/>
        <c:auto val="1"/>
        <c:lblAlgn val="ctr"/>
        <c:lblOffset val="100"/>
      </c:catAx>
      <c:valAx>
        <c:axId val="3091072"/>
        <c:scaling>
          <c:orientation val="minMax"/>
        </c:scaling>
        <c:axPos val="l"/>
        <c:numFmt formatCode="General" sourceLinked="1"/>
        <c:majorTickMark val="none"/>
        <c:tickLblPos val="nextTo"/>
        <c:crossAx val="3089536"/>
        <c:crosses val="autoZero"/>
        <c:crossBetween val="between"/>
      </c:valAx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112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7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913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25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924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28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227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650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229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533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360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31E9C-7D4A-404B-8F1A-B97DFDEC1E7A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15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86428" y="4803355"/>
            <a:ext cx="610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Evaluación</a:t>
            </a:r>
            <a:r>
              <a:rPr lang="en-US" sz="2400" b="1" dirty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Gestión</a:t>
            </a:r>
            <a:r>
              <a:rPr lang="en-US" sz="2400" b="1" dirty="0">
                <a:solidFill>
                  <a:schemeClr val="bg1"/>
                </a:solidFill>
              </a:rPr>
              <a:t> y </a:t>
            </a:r>
            <a:r>
              <a:rPr lang="en-US" sz="2400" b="1" dirty="0" err="1">
                <a:solidFill>
                  <a:schemeClr val="bg1"/>
                </a:solidFill>
              </a:rPr>
              <a:t>Percepción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Ciudadana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564933" y="5174868"/>
            <a:ext cx="3974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Primer </a:t>
            </a:r>
            <a:r>
              <a:rPr lang="en-US" sz="3200" b="1" dirty="0" err="1" smtClean="0">
                <a:solidFill>
                  <a:schemeClr val="bg1"/>
                </a:solidFill>
              </a:rPr>
              <a:t>Trimestre</a:t>
            </a:r>
            <a:r>
              <a:rPr lang="en-US" sz="3200" b="1" dirty="0" smtClean="0">
                <a:solidFill>
                  <a:schemeClr val="bg1"/>
                </a:solidFill>
              </a:rPr>
              <a:t> 2018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243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="" xmlns:a16="http://schemas.microsoft.com/office/drawing/2014/main" id="{3D946E26-7D51-463A-A25A-9CC5ABFCE6A7}"/>
              </a:ext>
            </a:extLst>
          </p:cNvPr>
          <p:cNvGrpSpPr/>
          <p:nvPr/>
        </p:nvGrpSpPr>
        <p:grpSpPr>
          <a:xfrm>
            <a:off x="913350" y="496266"/>
            <a:ext cx="7897060" cy="5025763"/>
            <a:chOff x="221809" y="501024"/>
            <a:chExt cx="8710863" cy="5502330"/>
          </a:xfrm>
        </p:grpSpPr>
        <p:grpSp>
          <p:nvGrpSpPr>
            <p:cNvPr id="5" name="Group 14">
              <a:extLst>
                <a:ext uri="{FF2B5EF4-FFF2-40B4-BE49-F238E27FC236}">
                  <a16:creationId xmlns="" xmlns:a16="http://schemas.microsoft.com/office/drawing/2014/main" id="{9296FC6B-53DC-46F3-93E6-F290952C40F5}"/>
                </a:ext>
              </a:extLst>
            </p:cNvPr>
            <p:cNvGrpSpPr/>
            <p:nvPr/>
          </p:nvGrpSpPr>
          <p:grpSpPr>
            <a:xfrm>
              <a:off x="6026985" y="501024"/>
              <a:ext cx="1714671" cy="1701884"/>
              <a:chOff x="5881206" y="1455220"/>
              <a:chExt cx="1714671" cy="1701884"/>
            </a:xfrm>
          </p:grpSpPr>
          <p:sp>
            <p:nvSpPr>
              <p:cNvPr id="42" name="Oval 6">
                <a:extLst>
                  <a:ext uri="{FF2B5EF4-FFF2-40B4-BE49-F238E27FC236}">
                    <a16:creationId xmlns="" xmlns:a16="http://schemas.microsoft.com/office/drawing/2014/main" id="{A3D6581E-6ED2-4ABE-9F32-1E497368F230}"/>
                  </a:ext>
                </a:extLst>
              </p:cNvPr>
              <p:cNvSpPr/>
              <p:nvPr/>
            </p:nvSpPr>
            <p:spPr>
              <a:xfrm>
                <a:off x="5881206" y="1455220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7">
                <a:extLst>
                  <a:ext uri="{FF2B5EF4-FFF2-40B4-BE49-F238E27FC236}">
                    <a16:creationId xmlns="" xmlns:a16="http://schemas.microsoft.com/office/drawing/2014/main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9">
                <a:extLst>
                  <a:ext uri="{FF2B5EF4-FFF2-40B4-BE49-F238E27FC236}">
                    <a16:creationId xmlns="" xmlns:a16="http://schemas.microsoft.com/office/drawing/2014/main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10">
                <a:extLst>
                  <a:ext uri="{FF2B5EF4-FFF2-40B4-BE49-F238E27FC236}">
                    <a16:creationId xmlns="" xmlns:a16="http://schemas.microsoft.com/office/drawing/2014/main" id="{D7D9BC23-E89D-4776-8493-4607C72D71F0}"/>
                  </a:ext>
                </a:extLst>
              </p:cNvPr>
              <p:cNvSpPr/>
              <p:nvPr/>
            </p:nvSpPr>
            <p:spPr>
              <a:xfrm>
                <a:off x="5976543" y="2005980"/>
                <a:ext cx="160339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DECLARACIÓN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PATRIMONIAL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="" xmlns:a16="http://schemas.microsoft.com/office/drawing/2014/main" id="{0CA5A70B-7EAB-4B03-A6E6-E0E8A2006A40}"/>
                </a:ext>
              </a:extLst>
            </p:cNvPr>
            <p:cNvGrpSpPr/>
            <p:nvPr/>
          </p:nvGrpSpPr>
          <p:grpSpPr>
            <a:xfrm>
              <a:off x="3373794" y="2166764"/>
              <a:ext cx="2319849" cy="2302548"/>
              <a:chOff x="2830983" y="2425006"/>
              <a:chExt cx="2269312" cy="2179406"/>
            </a:xfrm>
          </p:grpSpPr>
          <p:sp>
            <p:nvSpPr>
              <p:cNvPr id="38" name="Oval 3">
                <a:extLst>
                  <a:ext uri="{FF2B5EF4-FFF2-40B4-BE49-F238E27FC236}">
                    <a16:creationId xmlns="" xmlns:a16="http://schemas.microsoft.com/office/drawing/2014/main" id="{16863D41-3917-4979-895B-7C2E04F5C76D}"/>
                  </a:ext>
                </a:extLst>
              </p:cNvPr>
              <p:cNvSpPr/>
              <p:nvPr/>
            </p:nvSpPr>
            <p:spPr>
              <a:xfrm>
                <a:off x="2830983" y="2425006"/>
                <a:ext cx="2269312" cy="217940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4">
                <a:extLst>
                  <a:ext uri="{FF2B5EF4-FFF2-40B4-BE49-F238E27FC236}">
                    <a16:creationId xmlns="" xmlns:a16="http://schemas.microsoft.com/office/drawing/2014/main" id="{8AA88485-8E45-4739-9127-CC21FDC6D9C8}"/>
                  </a:ext>
                </a:extLst>
              </p:cNvPr>
              <p:cNvSpPr/>
              <p:nvPr/>
            </p:nvSpPr>
            <p:spPr>
              <a:xfrm>
                <a:off x="3002058" y="2606179"/>
                <a:ext cx="1924934" cy="1814905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Rectangle 5">
                <a:extLst>
                  <a:ext uri="{FF2B5EF4-FFF2-40B4-BE49-F238E27FC236}">
                    <a16:creationId xmlns="" xmlns:a16="http://schemas.microsoft.com/office/drawing/2014/main" id="{EC35A52A-2F19-4E1C-AA32-F4BFD762B6B2}"/>
                  </a:ext>
                </a:extLst>
              </p:cNvPr>
              <p:cNvSpPr/>
              <p:nvPr/>
            </p:nvSpPr>
            <p:spPr>
              <a:xfrm>
                <a:off x="3056528" y="2754096"/>
                <a:ext cx="1862237" cy="137144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INDICADORES </a:t>
                </a: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 </a:t>
                </a:r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GESTIÓN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EVALUADOS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Arc 11">
                <a:extLst>
                  <a:ext uri="{FF2B5EF4-FFF2-40B4-BE49-F238E27FC236}">
                    <a16:creationId xmlns="" xmlns:a16="http://schemas.microsoft.com/office/drawing/2014/main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3068860" y="2528948"/>
                <a:ext cx="1883283" cy="1704873"/>
              </a:xfrm>
              <a:prstGeom prst="arc">
                <a:avLst/>
              </a:prstGeom>
              <a:ln w="53975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="" xmlns:a16="http://schemas.microsoft.com/office/drawing/2014/main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15">
              <a:extLst>
                <a:ext uri="{FF2B5EF4-FFF2-40B4-BE49-F238E27FC236}">
                  <a16:creationId xmlns="" xmlns:a16="http://schemas.microsoft.com/office/drawing/2014/main" id="{F4A35530-3C73-4D55-BD82-ED98F0186052}"/>
                </a:ext>
              </a:extLst>
            </p:cNvPr>
            <p:cNvGrpSpPr/>
            <p:nvPr/>
          </p:nvGrpSpPr>
          <p:grpSpPr>
            <a:xfrm>
              <a:off x="7218001" y="2330241"/>
              <a:ext cx="1714671" cy="1701884"/>
              <a:chOff x="5886675" y="1446747"/>
              <a:chExt cx="1714671" cy="1701884"/>
            </a:xfrm>
          </p:grpSpPr>
          <p:sp>
            <p:nvSpPr>
              <p:cNvPr id="34" name="Oval 16">
                <a:extLst>
                  <a:ext uri="{FF2B5EF4-FFF2-40B4-BE49-F238E27FC236}">
                    <a16:creationId xmlns="" xmlns:a16="http://schemas.microsoft.com/office/drawing/2014/main" id="{C82F1957-0B76-456B-94C9-54FB53DD0F87}"/>
                  </a:ext>
                </a:extLst>
              </p:cNvPr>
              <p:cNvSpPr/>
              <p:nvPr/>
            </p:nvSpPr>
            <p:spPr>
              <a:xfrm>
                <a:off x="5886675" y="1446747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17">
                <a:extLst>
                  <a:ext uri="{FF2B5EF4-FFF2-40B4-BE49-F238E27FC236}">
                    <a16:creationId xmlns="" xmlns:a16="http://schemas.microsoft.com/office/drawing/2014/main" id="{0408F873-BF59-4076-A1A7-A5C2ADED216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18">
                <a:extLst>
                  <a:ext uri="{FF2B5EF4-FFF2-40B4-BE49-F238E27FC236}">
                    <a16:creationId xmlns="" xmlns:a16="http://schemas.microsoft.com/office/drawing/2014/main" id="{A25BB867-8568-4A3F-B0A4-10A6351C771A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19">
                <a:extLst>
                  <a:ext uri="{FF2B5EF4-FFF2-40B4-BE49-F238E27FC236}">
                    <a16:creationId xmlns="" xmlns:a16="http://schemas.microsoft.com/office/drawing/2014/main" id="{39AD7AD8-520A-4469-B02E-D63A9F51274A}"/>
                  </a:ext>
                </a:extLst>
              </p:cNvPr>
              <p:cNvSpPr/>
              <p:nvPr/>
            </p:nvSpPr>
            <p:spPr>
              <a:xfrm>
                <a:off x="6278939" y="1985402"/>
                <a:ext cx="101352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CUENTA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PÚBLICA</a:t>
                </a:r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="" xmlns:a16="http://schemas.microsoft.com/office/drawing/2014/main" id="{3344987C-3C25-40FB-93AF-83ED8A3800C2}"/>
                </a:ext>
              </a:extLst>
            </p:cNvPr>
            <p:cNvGrpSpPr/>
            <p:nvPr/>
          </p:nvGrpSpPr>
          <p:grpSpPr>
            <a:xfrm>
              <a:off x="6478438" y="4295637"/>
              <a:ext cx="1714671" cy="1701883"/>
              <a:chOff x="5879217" y="1442017"/>
              <a:chExt cx="1714671" cy="1701883"/>
            </a:xfrm>
          </p:grpSpPr>
          <p:sp>
            <p:nvSpPr>
              <p:cNvPr id="30" name="Oval 21">
                <a:extLst>
                  <a:ext uri="{FF2B5EF4-FFF2-40B4-BE49-F238E27FC236}">
                    <a16:creationId xmlns="" xmlns:a16="http://schemas.microsoft.com/office/drawing/2014/main" id="{5ACF01D8-98EE-41FE-AF89-AD94BECDFEB0}"/>
                  </a:ext>
                </a:extLst>
              </p:cNvPr>
              <p:cNvSpPr/>
              <p:nvPr/>
            </p:nvSpPr>
            <p:spPr>
              <a:xfrm>
                <a:off x="5879217" y="1442017"/>
                <a:ext cx="1714671" cy="17018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22">
                <a:extLst>
                  <a:ext uri="{FF2B5EF4-FFF2-40B4-BE49-F238E27FC236}">
                    <a16:creationId xmlns="" xmlns:a16="http://schemas.microsoft.com/office/drawing/2014/main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23">
                <a:extLst>
                  <a:ext uri="{FF2B5EF4-FFF2-40B4-BE49-F238E27FC236}">
                    <a16:creationId xmlns="" xmlns:a16="http://schemas.microsoft.com/office/drawing/2014/main" id="{313C8ADF-519B-44BE-9029-6DC1B6A291DD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24">
                <a:extLst>
                  <a:ext uri="{FF2B5EF4-FFF2-40B4-BE49-F238E27FC236}">
                    <a16:creationId xmlns="" xmlns:a16="http://schemas.microsoft.com/office/drawing/2014/main" id="{8D92A084-D7EE-427E-9F12-94F9F5932D2A}"/>
                  </a:ext>
                </a:extLst>
              </p:cNvPr>
              <p:cNvSpPr/>
              <p:nvPr/>
            </p:nvSpPr>
            <p:spPr>
              <a:xfrm>
                <a:off x="5927883" y="2063067"/>
                <a:ext cx="1561529" cy="5728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ARMONIZACIÓN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CONTABLE</a:t>
                </a: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="" xmlns:a16="http://schemas.microsoft.com/office/drawing/2014/main" id="{8B76A999-4C08-497E-AC30-7B4116CFD6F0}"/>
                </a:ext>
              </a:extLst>
            </p:cNvPr>
            <p:cNvGrpSpPr/>
            <p:nvPr/>
          </p:nvGrpSpPr>
          <p:grpSpPr>
            <a:xfrm>
              <a:off x="1588765" y="509439"/>
              <a:ext cx="1685492" cy="1672444"/>
              <a:chOff x="5895823" y="1469292"/>
              <a:chExt cx="1685492" cy="1672444"/>
            </a:xfrm>
          </p:grpSpPr>
          <p:sp>
            <p:nvSpPr>
              <p:cNvPr id="26" name="Oval 26">
                <a:extLst>
                  <a:ext uri="{FF2B5EF4-FFF2-40B4-BE49-F238E27FC236}">
                    <a16:creationId xmlns="" xmlns:a16="http://schemas.microsoft.com/office/drawing/2014/main" id="{F6B37110-9E5A-4093-ABFC-1F175A6458D2}"/>
                  </a:ext>
                </a:extLst>
              </p:cNvPr>
              <p:cNvSpPr/>
              <p:nvPr/>
            </p:nvSpPr>
            <p:spPr>
              <a:xfrm>
                <a:off x="5895823" y="1469292"/>
                <a:ext cx="1685492" cy="167244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="" xmlns:a16="http://schemas.microsoft.com/office/drawing/2014/main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8">
                <a:extLst>
                  <a:ext uri="{FF2B5EF4-FFF2-40B4-BE49-F238E27FC236}">
                    <a16:creationId xmlns="" xmlns:a16="http://schemas.microsoft.com/office/drawing/2014/main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41138" y="1549103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9">
                <a:extLst>
                  <a:ext uri="{FF2B5EF4-FFF2-40B4-BE49-F238E27FC236}">
                    <a16:creationId xmlns="" xmlns:a16="http://schemas.microsoft.com/office/drawing/2014/main" id="{A9E204AF-2455-4160-A76A-EDAAA7D498C1}"/>
                  </a:ext>
                </a:extLst>
              </p:cNvPr>
              <p:cNvSpPr/>
              <p:nvPr/>
            </p:nvSpPr>
            <p:spPr>
              <a:xfrm>
                <a:off x="5944976" y="2120185"/>
                <a:ext cx="1587131" cy="33696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TRANSPARENCIA</a:t>
                </a:r>
              </a:p>
            </p:txBody>
          </p:sp>
        </p:grpSp>
        <p:grpSp>
          <p:nvGrpSpPr>
            <p:cNvPr id="11" name="Group 31">
              <a:extLst>
                <a:ext uri="{FF2B5EF4-FFF2-40B4-BE49-F238E27FC236}">
                  <a16:creationId xmlns="" xmlns:a16="http://schemas.microsoft.com/office/drawing/2014/main" id="{74CF9E06-1722-4C5C-AF92-AEDEB0E88A38}"/>
                </a:ext>
              </a:extLst>
            </p:cNvPr>
            <p:cNvGrpSpPr/>
            <p:nvPr/>
          </p:nvGrpSpPr>
          <p:grpSpPr>
            <a:xfrm>
              <a:off x="221809" y="2461073"/>
              <a:ext cx="1714671" cy="1701884"/>
              <a:chOff x="5895011" y="1455375"/>
              <a:chExt cx="1714671" cy="1701884"/>
            </a:xfrm>
          </p:grpSpPr>
          <p:sp>
            <p:nvSpPr>
              <p:cNvPr id="22" name="Oval 32">
                <a:extLst>
                  <a:ext uri="{FF2B5EF4-FFF2-40B4-BE49-F238E27FC236}">
                    <a16:creationId xmlns="" xmlns:a16="http://schemas.microsoft.com/office/drawing/2014/main" id="{5E9DC333-4F58-4DB3-A9FD-BADDE2CE8640}"/>
                  </a:ext>
                </a:extLst>
              </p:cNvPr>
              <p:cNvSpPr/>
              <p:nvPr/>
            </p:nvSpPr>
            <p:spPr>
              <a:xfrm>
                <a:off x="5895011" y="1455375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33">
                <a:extLst>
                  <a:ext uri="{FF2B5EF4-FFF2-40B4-BE49-F238E27FC236}">
                    <a16:creationId xmlns="" xmlns:a16="http://schemas.microsoft.com/office/drawing/2014/main" id="{2F6E684B-9F45-4C0D-87D8-F843A9CBC429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34">
                <a:extLst>
                  <a:ext uri="{FF2B5EF4-FFF2-40B4-BE49-F238E27FC236}">
                    <a16:creationId xmlns="" xmlns:a16="http://schemas.microsoft.com/office/drawing/2014/main" id="{75DED7BC-321F-4697-8754-30E1458F38BA}"/>
                  </a:ext>
                </a:extLst>
              </p:cNvPr>
              <p:cNvSpPr/>
              <p:nvPr/>
            </p:nvSpPr>
            <p:spPr>
              <a:xfrm rot="16425534">
                <a:off x="6035240" y="1569521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35">
                <a:extLst>
                  <a:ext uri="{FF2B5EF4-FFF2-40B4-BE49-F238E27FC236}">
                    <a16:creationId xmlns="" xmlns:a16="http://schemas.microsoft.com/office/drawing/2014/main" id="{83875CFC-6087-4218-B2FD-3412BA5C03E1}"/>
                  </a:ext>
                </a:extLst>
              </p:cNvPr>
              <p:cNvSpPr/>
              <p:nvPr/>
            </p:nvSpPr>
            <p:spPr>
              <a:xfrm>
                <a:off x="6142335" y="2043504"/>
                <a:ext cx="1110497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CONTROL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INTERNO</a:t>
                </a:r>
              </a:p>
            </p:txBody>
          </p:sp>
        </p:grpSp>
        <p:grpSp>
          <p:nvGrpSpPr>
            <p:cNvPr id="12" name="Group 36">
              <a:extLst>
                <a:ext uri="{FF2B5EF4-FFF2-40B4-BE49-F238E27FC236}">
                  <a16:creationId xmlns="" xmlns:a16="http://schemas.microsoft.com/office/drawing/2014/main" id="{37379937-2253-4DB6-A92F-3468F5677954}"/>
                </a:ext>
              </a:extLst>
            </p:cNvPr>
            <p:cNvGrpSpPr/>
            <p:nvPr/>
          </p:nvGrpSpPr>
          <p:grpSpPr>
            <a:xfrm>
              <a:off x="1115489" y="4301470"/>
              <a:ext cx="1714671" cy="1701884"/>
              <a:chOff x="5888450" y="1447851"/>
              <a:chExt cx="1714671" cy="1701884"/>
            </a:xfrm>
          </p:grpSpPr>
          <p:sp>
            <p:nvSpPr>
              <p:cNvPr id="18" name="Oval 37">
                <a:extLst>
                  <a:ext uri="{FF2B5EF4-FFF2-40B4-BE49-F238E27FC236}">
                    <a16:creationId xmlns="" xmlns:a16="http://schemas.microsoft.com/office/drawing/2014/main" id="{5F5E6BC2-C96D-4D7A-8FB6-E1E8279E6A77}"/>
                  </a:ext>
                </a:extLst>
              </p:cNvPr>
              <p:cNvSpPr/>
              <p:nvPr/>
            </p:nvSpPr>
            <p:spPr>
              <a:xfrm>
                <a:off x="5888450" y="1447851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38">
                <a:extLst>
                  <a:ext uri="{FF2B5EF4-FFF2-40B4-BE49-F238E27FC236}">
                    <a16:creationId xmlns="" xmlns:a16="http://schemas.microsoft.com/office/drawing/2014/main" id="{A84EFEB7-B9A9-4E24-847A-FFBEFFF8170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39">
                <a:extLst>
                  <a:ext uri="{FF2B5EF4-FFF2-40B4-BE49-F238E27FC236}">
                    <a16:creationId xmlns="" xmlns:a16="http://schemas.microsoft.com/office/drawing/2014/main" id="{B835357C-B363-48ED-8385-1FB9879CE12E}"/>
                  </a:ext>
                </a:extLst>
              </p:cNvPr>
              <p:cNvSpPr/>
              <p:nvPr/>
            </p:nvSpPr>
            <p:spPr>
              <a:xfrm rot="16678965">
                <a:off x="6054881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40">
                <a:extLst>
                  <a:ext uri="{FF2B5EF4-FFF2-40B4-BE49-F238E27FC236}">
                    <a16:creationId xmlns="" xmlns:a16="http://schemas.microsoft.com/office/drawing/2014/main" id="{A227EFB4-FA27-4A2E-B3C5-C0FD15C1FE1E}"/>
                  </a:ext>
                </a:extLst>
              </p:cNvPr>
              <p:cNvSpPr/>
              <p:nvPr/>
            </p:nvSpPr>
            <p:spPr>
              <a:xfrm>
                <a:off x="6043397" y="1985401"/>
                <a:ext cx="1332088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MARCO DE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ACTUACIÓN</a:t>
                </a:r>
              </a:p>
            </p:txBody>
          </p:sp>
        </p:grpSp>
        <p:cxnSp>
          <p:nvCxnSpPr>
            <p:cNvPr id="13" name="Straight Arrow Connector 49">
              <a:extLst>
                <a:ext uri="{FF2B5EF4-FFF2-40B4-BE49-F238E27FC236}">
                  <a16:creationId xmlns="" xmlns:a16="http://schemas.microsoft.com/office/drawing/2014/main" id="{59ECCDAA-C170-48A6-A6EA-4810593885EB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flipV="1">
              <a:off x="5516480" y="3257157"/>
              <a:ext cx="1790535" cy="59742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Straight Arrow Connector 53">
              <a:extLst>
                <a:ext uri="{FF2B5EF4-FFF2-40B4-BE49-F238E27FC236}">
                  <a16:creationId xmlns="" xmlns:a16="http://schemas.microsoft.com/office/drawing/2014/main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Straight Arrow Connector 77">
              <a:extLst>
                <a:ext uri="{FF2B5EF4-FFF2-40B4-BE49-F238E27FC236}">
                  <a16:creationId xmlns="" xmlns:a16="http://schemas.microsoft.com/office/drawing/2014/main" id="{F32736ED-8046-4C32-9F1F-587F2B685B3F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78">
              <a:extLst>
                <a:ext uri="{FF2B5EF4-FFF2-40B4-BE49-F238E27FC236}">
                  <a16:creationId xmlns="" xmlns:a16="http://schemas.microsoft.com/office/drawing/2014/main" id="{A9BAA268-09EB-4F7A-BEFA-CA5F83F15C0F}"/>
                </a:ext>
              </a:extLst>
            </p:cNvPr>
            <p:cNvCxnSpPr>
              <a:cxnSpLocks/>
              <a:stCxn id="39" idx="2"/>
              <a:endCxn id="23" idx="6"/>
            </p:cNvCxnSpPr>
            <p:nvPr/>
          </p:nvCxnSpPr>
          <p:spPr>
            <a:xfrm flipH="1" flipV="1">
              <a:off x="1827340" y="3311215"/>
              <a:ext cx="1721338" cy="5684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Straight Arrow Connector 79">
              <a:extLst>
                <a:ext uri="{FF2B5EF4-FFF2-40B4-BE49-F238E27FC236}">
                  <a16:creationId xmlns="" xmlns:a16="http://schemas.microsoft.com/office/drawing/2014/main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98746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056470" y="232188"/>
            <a:ext cx="340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142978" y="1055147"/>
            <a:ext cx="5337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PUBLICACIÓN DE INFORMACIÓN DE OFICIO EN EL POT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Periodicidad: Trimestral</a:t>
            </a:r>
          </a:p>
        </p:txBody>
      </p:sp>
      <p:sp>
        <p:nvSpPr>
          <p:cNvPr id="7" name="Elipse 6"/>
          <p:cNvSpPr/>
          <p:nvPr/>
        </p:nvSpPr>
        <p:spPr>
          <a:xfrm>
            <a:off x="2360966" y="5833361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9.8</a:t>
            </a:r>
            <a:endParaRPr lang="en-US" sz="40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1F67598B-5CE4-4832-92C4-B70A63332AB7}"/>
              </a:ext>
            </a:extLst>
          </p:cNvPr>
          <p:cNvGraphicFramePr>
            <a:graphicFrameLocks/>
          </p:cNvGraphicFramePr>
          <p:nvPr/>
        </p:nvGraphicFramePr>
        <p:xfrm>
          <a:off x="202020" y="1648048"/>
          <a:ext cx="8697432" cy="4093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091199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938636" y="260398"/>
            <a:ext cx="4199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 DE ACTUACIÓN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0200" y="1243737"/>
            <a:ext cx="8572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Existencia, Actualización,</a:t>
            </a:r>
            <a:r>
              <a:rPr lang="en-US" dirty="0"/>
              <a:t> </a:t>
            </a:r>
            <a:r>
              <a:rPr lang="es-ES_tradnl" dirty="0"/>
              <a:t>Difusión y Revisión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  </a:t>
            </a:r>
            <a:r>
              <a:rPr lang="es-ES_tradnl" sz="1200" dirty="0"/>
              <a:t>(Reglamento Interno, Manual de Organización , Manual de Procedimientos  y Manual de Servicios al Público</a:t>
            </a:r>
            <a:r>
              <a:rPr lang="es-MX" sz="1200" dirty="0"/>
              <a:t>)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Periodicidad: </a:t>
            </a:r>
            <a:r>
              <a:rPr lang="es-MX" dirty="0" smtClean="0"/>
              <a:t>Trimestral</a:t>
            </a:r>
            <a:endParaRPr lang="en-US" dirty="0"/>
          </a:p>
        </p:txBody>
      </p:sp>
      <p:sp>
        <p:nvSpPr>
          <p:cNvPr id="7" name="Elipse 6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2.7</a:t>
            </a:r>
            <a:endParaRPr lang="en-US" sz="40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A047B1C5-4492-4233-9F0F-78914652E794}"/>
              </a:ext>
            </a:extLst>
          </p:cNvPr>
          <p:cNvGraphicFramePr>
            <a:graphicFrameLocks/>
          </p:cNvGraphicFramePr>
          <p:nvPr/>
        </p:nvGraphicFramePr>
        <p:xfrm>
          <a:off x="0" y="1897039"/>
          <a:ext cx="9144000" cy="397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17742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="" xmlns:a16="http://schemas.microsoft.com/office/drawing/2014/main" id="{3D946E26-7D51-463A-A25A-9CC5ABFCE6A7}"/>
              </a:ext>
            </a:extLst>
          </p:cNvPr>
          <p:cNvGrpSpPr/>
          <p:nvPr/>
        </p:nvGrpSpPr>
        <p:grpSpPr>
          <a:xfrm>
            <a:off x="1422400" y="876300"/>
            <a:ext cx="6172201" cy="4725771"/>
            <a:chOff x="1099495" y="526266"/>
            <a:chExt cx="7074523" cy="5547053"/>
          </a:xfrm>
        </p:grpSpPr>
        <p:grpSp>
          <p:nvGrpSpPr>
            <p:cNvPr id="5" name="Group 14">
              <a:extLst>
                <a:ext uri="{FF2B5EF4-FFF2-40B4-BE49-F238E27FC236}">
                  <a16:creationId xmlns="" xmlns:a16="http://schemas.microsoft.com/office/drawing/2014/main" id="{9296FC6B-53DC-46F3-93E6-F290952C40F5}"/>
                </a:ext>
              </a:extLst>
            </p:cNvPr>
            <p:cNvGrpSpPr/>
            <p:nvPr/>
          </p:nvGrpSpPr>
          <p:grpSpPr>
            <a:xfrm>
              <a:off x="6061490" y="526266"/>
              <a:ext cx="1630756" cy="1656060"/>
              <a:chOff x="5915711" y="1480462"/>
              <a:chExt cx="1630756" cy="1656060"/>
            </a:xfrm>
          </p:grpSpPr>
          <p:sp>
            <p:nvSpPr>
              <p:cNvPr id="30" name="Oval 6">
                <a:extLst>
                  <a:ext uri="{FF2B5EF4-FFF2-40B4-BE49-F238E27FC236}">
                    <a16:creationId xmlns="" xmlns:a16="http://schemas.microsoft.com/office/drawing/2014/main" id="{A3D6581E-6ED2-4ABE-9F32-1E497368F230}"/>
                  </a:ext>
                </a:extLst>
              </p:cNvPr>
              <p:cNvSpPr/>
              <p:nvPr/>
            </p:nvSpPr>
            <p:spPr>
              <a:xfrm>
                <a:off x="5915711" y="1480462"/>
                <a:ext cx="1630756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7">
                <a:extLst>
                  <a:ext uri="{FF2B5EF4-FFF2-40B4-BE49-F238E27FC236}">
                    <a16:creationId xmlns="" xmlns:a16="http://schemas.microsoft.com/office/drawing/2014/main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9">
                <a:extLst>
                  <a:ext uri="{FF2B5EF4-FFF2-40B4-BE49-F238E27FC236}">
                    <a16:creationId xmlns="" xmlns:a16="http://schemas.microsoft.com/office/drawing/2014/main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492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="" xmlns:a16="http://schemas.microsoft.com/office/drawing/2014/main" id="{D7D9BC23-E89D-4776-8493-4607C72D71F0}"/>
                  </a:ext>
                </a:extLst>
              </p:cNvPr>
              <p:cNvSpPr/>
              <p:nvPr/>
            </p:nvSpPr>
            <p:spPr>
              <a:xfrm>
                <a:off x="6135032" y="1741452"/>
                <a:ext cx="1192116" cy="10782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Trámites y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Servicios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(</a:t>
                </a:r>
                <a:r>
                  <a:rPr lang="es-E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SETYS</a:t>
                </a:r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)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="" xmlns:a16="http://schemas.microsoft.com/office/drawing/2014/main" id="{0CA5A70B-7EAB-4B03-A6E6-E0E8A2006A40}"/>
                </a:ext>
              </a:extLst>
            </p:cNvPr>
            <p:cNvGrpSpPr/>
            <p:nvPr/>
          </p:nvGrpSpPr>
          <p:grpSpPr>
            <a:xfrm>
              <a:off x="3416347" y="2182325"/>
              <a:ext cx="2219292" cy="2259593"/>
              <a:chOff x="2872608" y="2439735"/>
              <a:chExt cx="2170944" cy="2138748"/>
            </a:xfrm>
          </p:grpSpPr>
          <p:sp>
            <p:nvSpPr>
              <p:cNvPr id="26" name="Oval 3">
                <a:extLst>
                  <a:ext uri="{FF2B5EF4-FFF2-40B4-BE49-F238E27FC236}">
                    <a16:creationId xmlns="" xmlns:a16="http://schemas.microsoft.com/office/drawing/2014/main" id="{16863D41-3917-4979-895B-7C2E04F5C76D}"/>
                  </a:ext>
                </a:extLst>
              </p:cNvPr>
              <p:cNvSpPr/>
              <p:nvPr/>
            </p:nvSpPr>
            <p:spPr>
              <a:xfrm>
                <a:off x="2872608" y="2439735"/>
                <a:ext cx="2170944" cy="213874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4">
                <a:extLst>
                  <a:ext uri="{FF2B5EF4-FFF2-40B4-BE49-F238E27FC236}">
                    <a16:creationId xmlns="" xmlns:a16="http://schemas.microsoft.com/office/drawing/2014/main" id="{8AA88485-8E45-4739-9127-CC21FDC6D9C8}"/>
                  </a:ext>
                </a:extLst>
              </p:cNvPr>
              <p:cNvSpPr/>
              <p:nvPr/>
            </p:nvSpPr>
            <p:spPr>
              <a:xfrm>
                <a:off x="2997296" y="2533649"/>
                <a:ext cx="1924934" cy="1943100"/>
              </a:xfrm>
              <a:prstGeom prst="ellipse">
                <a:avLst/>
              </a:prstGeom>
              <a:ln w="381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5">
                <a:extLst>
                  <a:ext uri="{FF2B5EF4-FFF2-40B4-BE49-F238E27FC236}">
                    <a16:creationId xmlns="" xmlns:a16="http://schemas.microsoft.com/office/drawing/2014/main" id="{EC35A52A-2F19-4E1C-AA32-F4BFD762B6B2}"/>
                  </a:ext>
                </a:extLst>
              </p:cNvPr>
              <p:cNvSpPr/>
              <p:nvPr/>
            </p:nvSpPr>
            <p:spPr>
              <a:xfrm>
                <a:off x="3100484" y="2935446"/>
                <a:ext cx="1801205" cy="106002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4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INDICADORES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PERCEPCION 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</a:t>
                </a:r>
              </a:p>
            </p:txBody>
          </p:sp>
          <p:sp>
            <p:nvSpPr>
              <p:cNvPr id="29" name="Arc 11">
                <a:extLst>
                  <a:ext uri="{FF2B5EF4-FFF2-40B4-BE49-F238E27FC236}">
                    <a16:creationId xmlns="" xmlns:a16="http://schemas.microsoft.com/office/drawing/2014/main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2968765" y="2568050"/>
                <a:ext cx="1883283" cy="1704873"/>
              </a:xfrm>
              <a:prstGeom prst="arc">
                <a:avLst/>
              </a:prstGeom>
              <a:ln>
                <a:solidFill>
                  <a:srgbClr val="92D050"/>
                </a:solidFill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="" xmlns:a16="http://schemas.microsoft.com/office/drawing/2014/main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20">
              <a:extLst>
                <a:ext uri="{FF2B5EF4-FFF2-40B4-BE49-F238E27FC236}">
                  <a16:creationId xmlns="" xmlns:a16="http://schemas.microsoft.com/office/drawing/2014/main" id="{3344987C-3C25-40FB-93AF-83ED8A3800C2}"/>
                </a:ext>
              </a:extLst>
            </p:cNvPr>
            <p:cNvGrpSpPr/>
            <p:nvPr/>
          </p:nvGrpSpPr>
          <p:grpSpPr>
            <a:xfrm>
              <a:off x="6507525" y="4334435"/>
              <a:ext cx="1666493" cy="1647833"/>
              <a:chOff x="5908304" y="1480815"/>
              <a:chExt cx="1666493" cy="1647833"/>
            </a:xfrm>
          </p:grpSpPr>
          <p:sp>
            <p:nvSpPr>
              <p:cNvPr id="22" name="Oval 21">
                <a:extLst>
                  <a:ext uri="{FF2B5EF4-FFF2-40B4-BE49-F238E27FC236}">
                    <a16:creationId xmlns="" xmlns:a16="http://schemas.microsoft.com/office/drawing/2014/main" id="{5ACF01D8-98EE-41FE-AF89-AD94BECDFEB0}"/>
                  </a:ext>
                </a:extLst>
              </p:cNvPr>
              <p:cNvSpPr/>
              <p:nvPr/>
            </p:nvSpPr>
            <p:spPr>
              <a:xfrm>
                <a:off x="5908304" y="1480815"/>
                <a:ext cx="1666493" cy="164783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="" xmlns:a16="http://schemas.microsoft.com/office/drawing/2014/main" id="{313C8ADF-519B-44BE-9029-6DC1B6A291DD}"/>
                  </a:ext>
                </a:extLst>
              </p:cNvPr>
              <p:cNvSpPr/>
              <p:nvPr/>
            </p:nvSpPr>
            <p:spPr>
              <a:xfrm rot="2033864">
                <a:off x="6218866" y="1632441"/>
                <a:ext cx="1301356" cy="1339424"/>
              </a:xfrm>
              <a:prstGeom prst="arc">
                <a:avLst/>
              </a:prstGeom>
              <a:ln w="25400" cap="flat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id="{8D92A084-D7EE-427E-9F12-94F9F5932D2A}"/>
                  </a:ext>
                </a:extLst>
              </p:cNvPr>
              <p:cNvSpPr/>
              <p:nvPr/>
            </p:nvSpPr>
            <p:spPr>
              <a:xfrm>
                <a:off x="6065567" y="1854641"/>
                <a:ext cx="1345950" cy="90979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Atención a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QUEJAS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Del servicio</a:t>
                </a:r>
              </a:p>
            </p:txBody>
          </p:sp>
        </p:grpSp>
        <p:grpSp>
          <p:nvGrpSpPr>
            <p:cNvPr id="9" name="Group 25">
              <a:extLst>
                <a:ext uri="{FF2B5EF4-FFF2-40B4-BE49-F238E27FC236}">
                  <a16:creationId xmlns="" xmlns:a16="http://schemas.microsoft.com/office/drawing/2014/main" id="{8B76A999-4C08-497E-AC30-7B4116CFD6F0}"/>
                </a:ext>
              </a:extLst>
            </p:cNvPr>
            <p:cNvGrpSpPr/>
            <p:nvPr/>
          </p:nvGrpSpPr>
          <p:grpSpPr>
            <a:xfrm>
              <a:off x="1596355" y="526266"/>
              <a:ext cx="1678672" cy="1656060"/>
              <a:chOff x="5903413" y="1486119"/>
              <a:chExt cx="1678672" cy="1656060"/>
            </a:xfrm>
          </p:grpSpPr>
          <p:sp>
            <p:nvSpPr>
              <p:cNvPr id="18" name="Oval 26">
                <a:extLst>
                  <a:ext uri="{FF2B5EF4-FFF2-40B4-BE49-F238E27FC236}">
                    <a16:creationId xmlns="" xmlns:a16="http://schemas.microsoft.com/office/drawing/2014/main" id="{F6B37110-9E5A-4093-ABFC-1F175A6458D2}"/>
                  </a:ext>
                </a:extLst>
              </p:cNvPr>
              <p:cNvSpPr/>
              <p:nvPr/>
            </p:nvSpPr>
            <p:spPr>
              <a:xfrm>
                <a:off x="5903413" y="1486119"/>
                <a:ext cx="1678672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="" xmlns:a16="http://schemas.microsoft.com/office/drawing/2014/main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28">
                <a:extLst>
                  <a:ext uri="{FF2B5EF4-FFF2-40B4-BE49-F238E27FC236}">
                    <a16:creationId xmlns="" xmlns:a16="http://schemas.microsoft.com/office/drawing/2014/main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26296" y="1562988"/>
                <a:ext cx="1367746" cy="1371431"/>
              </a:xfrm>
              <a:prstGeom prst="arc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9">
                <a:extLst>
                  <a:ext uri="{FF2B5EF4-FFF2-40B4-BE49-F238E27FC236}">
                    <a16:creationId xmlns="" xmlns:a16="http://schemas.microsoft.com/office/drawing/2014/main" id="{A9E204AF-2455-4160-A76A-EDAAA7D498C1}"/>
                  </a:ext>
                </a:extLst>
              </p:cNvPr>
              <p:cNvSpPr/>
              <p:nvPr/>
            </p:nvSpPr>
            <p:spPr>
              <a:xfrm>
                <a:off x="6141598" y="1913960"/>
                <a:ext cx="1193886" cy="8339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FEEDBOX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Electrónica</a:t>
                </a:r>
                <a:endParaRPr lang="en-US" sz="10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endParaRPr>
              </a:p>
            </p:txBody>
          </p:sp>
        </p:grpSp>
        <p:grpSp>
          <p:nvGrpSpPr>
            <p:cNvPr id="10" name="Group 36">
              <a:extLst>
                <a:ext uri="{FF2B5EF4-FFF2-40B4-BE49-F238E27FC236}">
                  <a16:creationId xmlns="" xmlns:a16="http://schemas.microsoft.com/office/drawing/2014/main" id="{37379937-2253-4DB6-A92F-3468F5677954}"/>
                </a:ext>
              </a:extLst>
            </p:cNvPr>
            <p:cNvGrpSpPr/>
            <p:nvPr/>
          </p:nvGrpSpPr>
          <p:grpSpPr>
            <a:xfrm>
              <a:off x="1099495" y="4244947"/>
              <a:ext cx="1762218" cy="1828372"/>
              <a:chOff x="5872456" y="1391328"/>
              <a:chExt cx="1762218" cy="1828372"/>
            </a:xfrm>
          </p:grpSpPr>
          <p:sp>
            <p:nvSpPr>
              <p:cNvPr id="14" name="Oval 37">
                <a:extLst>
                  <a:ext uri="{FF2B5EF4-FFF2-40B4-BE49-F238E27FC236}">
                    <a16:creationId xmlns="" xmlns:a16="http://schemas.microsoft.com/office/drawing/2014/main" id="{5F5E6BC2-C96D-4D7A-8FB6-E1E8279E6A77}"/>
                  </a:ext>
                </a:extLst>
              </p:cNvPr>
              <p:cNvSpPr/>
              <p:nvPr/>
            </p:nvSpPr>
            <p:spPr>
              <a:xfrm>
                <a:off x="5872456" y="1391328"/>
                <a:ext cx="1749679" cy="182837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38">
                <a:extLst>
                  <a:ext uri="{FF2B5EF4-FFF2-40B4-BE49-F238E27FC236}">
                    <a16:creationId xmlns="" xmlns:a16="http://schemas.microsoft.com/office/drawing/2014/main" id="{A84EFEB7-B9A9-4E24-847A-FFBEFFF81706}"/>
                  </a:ext>
                </a:extLst>
              </p:cNvPr>
              <p:cNvSpPr/>
              <p:nvPr/>
            </p:nvSpPr>
            <p:spPr>
              <a:xfrm>
                <a:off x="5929535" y="1447110"/>
                <a:ext cx="1620795" cy="1716809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39">
                <a:extLst>
                  <a:ext uri="{FF2B5EF4-FFF2-40B4-BE49-F238E27FC236}">
                    <a16:creationId xmlns="" xmlns:a16="http://schemas.microsoft.com/office/drawing/2014/main" id="{B835357C-B363-48ED-8385-1FB9879CE12E}"/>
                  </a:ext>
                </a:extLst>
              </p:cNvPr>
              <p:cNvSpPr/>
              <p:nvPr/>
            </p:nvSpPr>
            <p:spPr>
              <a:xfrm rot="15439595">
                <a:off x="6013258" y="1450785"/>
                <a:ext cx="1262925" cy="1302907"/>
              </a:xfrm>
              <a:prstGeom prst="arc">
                <a:avLst>
                  <a:gd name="adj1" fmla="val 17756369"/>
                  <a:gd name="adj2" fmla="val 813683"/>
                </a:avLst>
              </a:prstGeom>
              <a:ln w="3175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40">
                <a:extLst>
                  <a:ext uri="{FF2B5EF4-FFF2-40B4-BE49-F238E27FC236}">
                    <a16:creationId xmlns="" xmlns:a16="http://schemas.microsoft.com/office/drawing/2014/main" id="{A227EFB4-FA27-4A2E-B3C5-C0FD15C1FE1E}"/>
                  </a:ext>
                </a:extLst>
              </p:cNvPr>
              <p:cNvSpPr/>
              <p:nvPr/>
            </p:nvSpPr>
            <p:spPr>
              <a:xfrm>
                <a:off x="5904531" y="1948399"/>
                <a:ext cx="1730143" cy="50544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MEDIOS DE </a:t>
                </a:r>
              </a:p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COMUNICACIÓN</a:t>
                </a:r>
              </a:p>
            </p:txBody>
          </p:sp>
        </p:grpSp>
        <p:cxnSp>
          <p:nvCxnSpPr>
            <p:cNvPr id="11" name="Straight Arrow Connector 53">
              <a:extLst>
                <a:ext uri="{FF2B5EF4-FFF2-40B4-BE49-F238E27FC236}">
                  <a16:creationId xmlns="" xmlns:a16="http://schemas.microsoft.com/office/drawing/2014/main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Straight Arrow Connector 77">
              <a:extLst>
                <a:ext uri="{FF2B5EF4-FFF2-40B4-BE49-F238E27FC236}">
                  <a16:creationId xmlns="" xmlns:a16="http://schemas.microsoft.com/office/drawing/2014/main" id="{F32736ED-8046-4C32-9F1F-587F2B685B3F}"/>
                </a:ext>
              </a:extLst>
            </p:cNvPr>
            <p:cNvCxnSpPr>
              <a:cxnSpLocks/>
              <a:endCxn id="19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Straight Arrow Connector 79">
              <a:extLst>
                <a:ext uri="{FF2B5EF4-FFF2-40B4-BE49-F238E27FC236}">
                  <a16:creationId xmlns="" xmlns:a16="http://schemas.microsoft.com/office/drawing/2014/main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28480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43911" y="1104900"/>
            <a:ext cx="6434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err="1"/>
              <a:t>Feedbox</a:t>
            </a:r>
            <a:r>
              <a:rPr lang="es-ES" sz="1600" dirty="0"/>
              <a:t> es un sistema de evaluación electrónica para captar la opinión: </a:t>
            </a:r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Trato, </a:t>
            </a:r>
            <a:r>
              <a:rPr lang="es-ES" sz="1600" dirty="0" err="1"/>
              <a:t>Rápidez</a:t>
            </a:r>
            <a:r>
              <a:rPr lang="es-ES" sz="1600" dirty="0"/>
              <a:t>, Funcionalidad y Limpieza de las instalaciones .</a:t>
            </a:r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err="1" smtClean="0"/>
              <a:t>Periodicidad:Trimestral</a:t>
            </a:r>
            <a:endParaRPr lang="en-US" sz="1600" dirty="0"/>
          </a:p>
          <a:p>
            <a:endParaRPr lang="en-U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556825" y="234998"/>
            <a:ext cx="6700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DIGITAL FEEDBOX</a:t>
            </a:r>
          </a:p>
        </p:txBody>
      </p:sp>
      <p:sp>
        <p:nvSpPr>
          <p:cNvPr id="8" name="Elipse 7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7.51</a:t>
            </a:r>
            <a:endParaRPr lang="en-US" sz="40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3DC4A433-9DC4-477A-A420-1BC961EA408A}"/>
              </a:ext>
            </a:extLst>
          </p:cNvPr>
          <p:cNvGraphicFramePr>
            <a:graphicFrameLocks/>
          </p:cNvGraphicFramePr>
          <p:nvPr/>
        </p:nvGraphicFramePr>
        <p:xfrm>
          <a:off x="180752" y="1690577"/>
          <a:ext cx="8963248" cy="4455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68599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747325" y="133398"/>
            <a:ext cx="6172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DE TRAMITES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SERVICIOS (SETYS)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28605" y="1298369"/>
            <a:ext cx="819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Evaluar la calidad de los trámites y servicios brindados, realizándose encuestas de salida en los centros de mayor afluencia en las dependencias y entidades del Estado.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Periodicidad: </a:t>
            </a:r>
            <a:r>
              <a:rPr lang="es-ES" sz="1600" dirty="0" smtClean="0"/>
              <a:t>Trimestral</a:t>
            </a:r>
            <a:endParaRPr lang="en-US" sz="1600" dirty="0"/>
          </a:p>
        </p:txBody>
      </p:sp>
      <p:sp>
        <p:nvSpPr>
          <p:cNvPr id="10" name="Elipse 9"/>
          <p:cNvSpPr/>
          <p:nvPr/>
        </p:nvSpPr>
        <p:spPr>
          <a:xfrm>
            <a:off x="2474319" y="57835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7.6</a:t>
            </a:r>
            <a:endParaRPr lang="en-US" sz="4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66187" y="59943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E0042918-FB42-4114-903A-8BFDD394462A}"/>
              </a:ext>
            </a:extLst>
          </p:cNvPr>
          <p:cNvGraphicFramePr>
            <a:graphicFrameLocks/>
          </p:cNvGraphicFramePr>
          <p:nvPr/>
        </p:nvGraphicFramePr>
        <p:xfrm>
          <a:off x="191068" y="1569492"/>
          <a:ext cx="8502555" cy="4462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59310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7.5</a:t>
            </a:r>
            <a:endParaRPr lang="en-US" sz="40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="" xmlns:a16="http://schemas.microsoft.com/office/drawing/2014/main" id="{D739636F-C47F-494C-9862-4AFB1D08D819}"/>
              </a:ext>
            </a:extLst>
          </p:cNvPr>
          <p:cNvSpPr txBox="1"/>
          <p:nvPr/>
        </p:nvSpPr>
        <p:spPr>
          <a:xfrm>
            <a:off x="700136" y="1257300"/>
            <a:ext cx="8024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Se evalúa las notas de medios impresos con respecto a las notas Positivas,  Informativas y Negativas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Periodicidad: </a:t>
            </a:r>
            <a:r>
              <a:rPr lang="es-MX" sz="1400" dirty="0" smtClean="0"/>
              <a:t>Trimestral</a:t>
            </a:r>
            <a:endParaRPr lang="en-U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702956" y="120698"/>
            <a:ext cx="6261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Y MONITOREO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MEDIOS DE COMUNICACIÓN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638FC52B-4FBD-477B-956E-3A372E534D02}"/>
              </a:ext>
            </a:extLst>
          </p:cNvPr>
          <p:cNvGraphicFramePr>
            <a:graphicFrameLocks/>
          </p:cNvGraphicFramePr>
          <p:nvPr/>
        </p:nvGraphicFramePr>
        <p:xfrm>
          <a:off x="163773" y="1405718"/>
          <a:ext cx="8980228" cy="4681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430173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79800" y="48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3175717" y="120698"/>
            <a:ext cx="53160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A QUEJAS CIUDADANAS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SERVICIO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0612" y="6310396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4842" y="1100141"/>
            <a:ext cx="862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b="1" dirty="0"/>
              <a:t>Calificación obtenida en función del tiempo que se destino para la atención de quejas y denuncias</a:t>
            </a:r>
            <a:r>
              <a:rPr lang="es-ES" dirty="0"/>
              <a:t>. </a:t>
            </a:r>
          </a:p>
          <a:p>
            <a:pPr algn="ctr"/>
            <a:r>
              <a:rPr lang="es-ES" dirty="0"/>
              <a:t>Periodicidad: </a:t>
            </a:r>
            <a:r>
              <a:rPr lang="en-US" dirty="0" err="1" smtClean="0"/>
              <a:t>Trimestral</a:t>
            </a:r>
            <a:endParaRPr lang="en-US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FBA50037-39C1-480E-BD71-A3A15F523083}"/>
              </a:ext>
            </a:extLst>
          </p:cNvPr>
          <p:cNvGraphicFramePr>
            <a:graphicFrameLocks/>
          </p:cNvGraphicFramePr>
          <p:nvPr/>
        </p:nvGraphicFramePr>
        <p:xfrm>
          <a:off x="268831" y="2047876"/>
          <a:ext cx="8736945" cy="4182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lipse 7"/>
          <p:cNvSpPr/>
          <p:nvPr/>
        </p:nvSpPr>
        <p:spPr>
          <a:xfrm>
            <a:off x="2324947" y="6151808"/>
            <a:ext cx="1434106" cy="706192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9.6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406180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650967" y="120698"/>
            <a:ext cx="63655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PROMEDIO GENERAL POR DEPENDENCIA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1ER.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TRIMESTRE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57A7B9D-0EFE-47C2-A558-A0F79DFDE2A6}"/>
              </a:ext>
            </a:extLst>
          </p:cNvPr>
          <p:cNvGrpSpPr/>
          <p:nvPr/>
        </p:nvGrpSpPr>
        <p:grpSpPr>
          <a:xfrm>
            <a:off x="1714871" y="1335157"/>
            <a:ext cx="5183807" cy="270793"/>
            <a:chOff x="1073426" y="1520686"/>
            <a:chExt cx="5183807" cy="270793"/>
          </a:xfrm>
        </p:grpSpPr>
        <p:sp>
          <p:nvSpPr>
            <p:cNvPr id="11" name="1 CuadroTexto">
              <a:extLst>
                <a:ext uri="{FF2B5EF4-FFF2-40B4-BE49-F238E27FC236}">
                  <a16:creationId xmlns="" xmlns:a16="http://schemas.microsoft.com/office/drawing/2014/main" id="{6461633B-B62E-4879-94FB-7AA286542655}"/>
                </a:ext>
              </a:extLst>
            </p:cNvPr>
            <p:cNvSpPr txBox="1"/>
            <p:nvPr/>
          </p:nvSpPr>
          <p:spPr>
            <a:xfrm>
              <a:off x="3848357" y="1520686"/>
              <a:ext cx="2408876" cy="27079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>
                  <a:solidFill>
                    <a:schemeClr val="tx1"/>
                  </a:solidFill>
                </a:rPr>
                <a:t>4TO TRIMESTRE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2017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1 CuadroTexto">
              <a:extLst>
                <a:ext uri="{FF2B5EF4-FFF2-40B4-BE49-F238E27FC236}">
                  <a16:creationId xmlns="" xmlns:a16="http://schemas.microsoft.com/office/drawing/2014/main" id="{EF47B1CC-2A37-41FD-8626-8164887831BC}"/>
                </a:ext>
              </a:extLst>
            </p:cNvPr>
            <p:cNvSpPr txBox="1"/>
            <p:nvPr/>
          </p:nvSpPr>
          <p:spPr>
            <a:xfrm>
              <a:off x="1073426" y="1520686"/>
              <a:ext cx="2583010" cy="270793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1ER </a:t>
              </a:r>
              <a:r>
                <a:rPr lang="en-US" sz="1400" b="1" dirty="0">
                  <a:solidFill>
                    <a:schemeClr val="tx1"/>
                  </a:solidFill>
                </a:rPr>
                <a:t>TRIMESTRE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2018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318977" y="1284657"/>
          <a:ext cx="8676167" cy="5275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92669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192528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2400</TotalTime>
  <Words>255</Words>
  <Application>Microsoft Office PowerPoint</Application>
  <PresentationFormat>Letter Paper (8.5x11 in)</PresentationFormat>
  <Paragraphs>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ALDO</dc:creator>
  <cp:lastModifiedBy>aminor</cp:lastModifiedBy>
  <cp:revision>70</cp:revision>
  <cp:lastPrinted>2018-02-15T17:05:09Z</cp:lastPrinted>
  <dcterms:created xsi:type="dcterms:W3CDTF">2018-01-31T18:33:33Z</dcterms:created>
  <dcterms:modified xsi:type="dcterms:W3CDTF">2018-07-05T23:46:16Z</dcterms:modified>
</cp:coreProperties>
</file>