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5" r:id="rId5"/>
    <p:sldId id="279" r:id="rId6"/>
    <p:sldId id="274" r:id="rId7"/>
    <p:sldId id="278" r:id="rId8"/>
    <p:sldId id="265" r:id="rId9"/>
    <p:sldId id="266" r:id="rId10"/>
    <p:sldId id="267" r:id="rId11"/>
    <p:sldId id="268" r:id="rId12"/>
    <p:sldId id="269" r:id="rId13"/>
    <p:sldId id="281" r:id="rId14"/>
    <p:sldId id="272" r:id="rId15"/>
    <p:sldId id="273" r:id="rId16"/>
  </p:sldIdLst>
  <p:sldSz cx="9144000" cy="6858000" type="letter"/>
  <p:notesSz cx="69977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939" autoAdjust="0"/>
    <p:restoredTop sz="93124" autoAdjust="0"/>
  </p:normalViewPr>
  <p:slideViewPr>
    <p:cSldViewPr snapToGrid="0">
      <p:cViewPr>
        <p:scale>
          <a:sx n="90" d="100"/>
          <a:sy n="90" d="100"/>
        </p:scale>
        <p:origin x="1188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inor\Desktop\2018\EVALUACION%20DE%20LA%20GESTION\2DO%20TRIMESTRE%20%202018%20(ok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continua\Downloads\2DO%20TRIMESTRE%202018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cer\Downloads\2DO%20TRIMESTRE%202018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cer\Downloads\2DO%20TRIMESTRE%202018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inor\Desktop\2018\EVALUACION%20DE%20LA%20GESTION\2DO%20TRIMESTRE%20%202018%20(31%20DE%20JULIO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cer\Downloads\2DO%20TRIMESTRE%202018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cer\Downloads\2DO%20TRIMESTRE%202018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cer\Downloads\2DO%20TRIMESTRE%202018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Acer\Downloads\2DO%20TRIMESTRE%202018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inor\Desktop\2018\EVALUACION%20DE%20LA%20GESTION\2DO%20TRIMESTRE%20%202018%20(ok)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inor\Desktop\2018\EVALUACION%20DE%20LA%20GESTION\2DO%20TRIMESTRE%20%202018%20(ok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'[2DO TRIMESTRE  2018 (ok).xlsx]Transparencia '!$C$1</c:f>
              <c:strCache>
                <c:ptCount val="1"/>
                <c:pt idx="0">
                  <c:v>CALIFICACION </c:v>
                </c:pt>
              </c:strCache>
            </c:strRef>
          </c:tx>
          <c:spPr>
            <a:solidFill>
              <a:srgbClr val="92D050"/>
            </a:solidFill>
          </c:spPr>
          <c:dLbls>
            <c:showVal val="1"/>
          </c:dLbls>
          <c:cat>
            <c:multiLvlStrRef>
              <c:f>'[2DO TRIMESTRE  2018 (ok).xlsx]Transparencia '!$A$2:$B$47</c:f>
              <c:multiLvlStrCache>
                <c:ptCount val="46"/>
                <c:lvl>
                  <c:pt idx="0">
                    <c:v>CECYTE</c:v>
                  </c:pt>
                  <c:pt idx="1">
                    <c:v>CEA</c:v>
                  </c:pt>
                  <c:pt idx="2">
                    <c:v>ISESALUD</c:v>
                  </c:pt>
                  <c:pt idx="3">
                    <c:v>INDIVI</c:v>
                  </c:pt>
                  <c:pt idx="4">
                    <c:v>SPF</c:v>
                  </c:pt>
                  <c:pt idx="5">
                    <c:v>UNEME</c:v>
                  </c:pt>
                  <c:pt idx="6">
                    <c:v>COBACH</c:v>
                  </c:pt>
                  <c:pt idx="7">
                    <c:v>CONALEP</c:v>
                  </c:pt>
                  <c:pt idx="8">
                    <c:v>COPLADE</c:v>
                  </c:pt>
                  <c:pt idx="9">
                    <c:v>ISEP</c:v>
                  </c:pt>
                  <c:pt idx="10">
                    <c:v>JUEBC</c:v>
                  </c:pt>
                  <c:pt idx="11">
                    <c:v>PGJE</c:v>
                  </c:pt>
                  <c:pt idx="12">
                    <c:v>REPSS</c:v>
                  </c:pt>
                  <c:pt idx="13">
                    <c:v>SEBS</c:v>
                  </c:pt>
                  <c:pt idx="14">
                    <c:v>SIDUE</c:v>
                  </c:pt>
                  <c:pt idx="15">
                    <c:v>ADMICARGA</c:v>
                  </c:pt>
                  <c:pt idx="16">
                    <c:v>CAME</c:v>
                  </c:pt>
                  <c:pt idx="17">
                    <c:v>CEE</c:v>
                  </c:pt>
                  <c:pt idx="18">
                    <c:v>CESPE</c:v>
                  </c:pt>
                  <c:pt idx="19">
                    <c:v>CESPM</c:v>
                  </c:pt>
                  <c:pt idx="20">
                    <c:v>CESPT</c:v>
                  </c:pt>
                  <c:pt idx="21">
                    <c:v>CESPTE</c:v>
                  </c:pt>
                  <c:pt idx="22">
                    <c:v>CMC</c:v>
                  </c:pt>
                  <c:pt idx="23">
                    <c:v>DIF</c:v>
                  </c:pt>
                  <c:pt idx="24">
                    <c:v>FIARUM</c:v>
                  </c:pt>
                  <c:pt idx="25">
                    <c:v>ICBC</c:v>
                  </c:pt>
                  <c:pt idx="26">
                    <c:v>INDE</c:v>
                  </c:pt>
                  <c:pt idx="27">
                    <c:v>INIFE-BC</c:v>
                  </c:pt>
                  <c:pt idx="28">
                    <c:v>INJUVEN</c:v>
                  </c:pt>
                  <c:pt idx="29">
                    <c:v>INMUJER</c:v>
                  </c:pt>
                  <c:pt idx="30">
                    <c:v>IPEBC</c:v>
                  </c:pt>
                  <c:pt idx="31">
                    <c:v>ISSSTECALI</c:v>
                  </c:pt>
                  <c:pt idx="32">
                    <c:v>OMG</c:v>
                  </c:pt>
                  <c:pt idx="33">
                    <c:v>RPPC</c:v>
                  </c:pt>
                  <c:pt idx="34">
                    <c:v>SCTG</c:v>
                  </c:pt>
                  <c:pt idx="35">
                    <c:v>SECTURE</c:v>
                  </c:pt>
                  <c:pt idx="36">
                    <c:v>SEDAGRO</c:v>
                  </c:pt>
                  <c:pt idx="37">
                    <c:v>SEDECO</c:v>
                  </c:pt>
                  <c:pt idx="38">
                    <c:v>SEDESOE</c:v>
                  </c:pt>
                  <c:pt idx="39">
                    <c:v>SEPESCA</c:v>
                  </c:pt>
                  <c:pt idx="40">
                    <c:v>SGG</c:v>
                  </c:pt>
                  <c:pt idx="41">
                    <c:v>SPA</c:v>
                  </c:pt>
                  <c:pt idx="42">
                    <c:v>SSP</c:v>
                  </c:pt>
                  <c:pt idx="43">
                    <c:v>STPS</c:v>
                  </c:pt>
                  <c:pt idx="44">
                    <c:v>UPBC</c:v>
                  </c:pt>
                  <c:pt idx="45">
                    <c:v>UTT</c:v>
                  </c:pt>
                </c:lvl>
                <c:lvl>
                  <c:pt idx="0">
                    <c:v>46</c:v>
                  </c:pt>
                  <c:pt idx="1">
                    <c:v>45</c:v>
                  </c:pt>
                  <c:pt idx="2">
                    <c:v>44</c:v>
                  </c:pt>
                  <c:pt idx="3">
                    <c:v>43</c:v>
                  </c:pt>
                  <c:pt idx="4">
                    <c:v>42</c:v>
                  </c:pt>
                  <c:pt idx="5">
                    <c:v>41</c:v>
                  </c:pt>
                  <c:pt idx="6">
                    <c:v>40</c:v>
                  </c:pt>
                  <c:pt idx="7">
                    <c:v>39</c:v>
                  </c:pt>
                  <c:pt idx="8">
                    <c:v>38</c:v>
                  </c:pt>
                  <c:pt idx="9">
                    <c:v>37</c:v>
                  </c:pt>
                  <c:pt idx="10">
                    <c:v>36</c:v>
                  </c:pt>
                  <c:pt idx="11">
                    <c:v>35</c:v>
                  </c:pt>
                  <c:pt idx="12">
                    <c:v>34</c:v>
                  </c:pt>
                  <c:pt idx="13">
                    <c:v>33</c:v>
                  </c:pt>
                  <c:pt idx="14">
                    <c:v>32</c:v>
                  </c:pt>
                  <c:pt idx="15">
                    <c:v>31</c:v>
                  </c:pt>
                  <c:pt idx="16">
                    <c:v>30</c:v>
                  </c:pt>
                  <c:pt idx="17">
                    <c:v>29</c:v>
                  </c:pt>
                  <c:pt idx="18">
                    <c:v>28</c:v>
                  </c:pt>
                  <c:pt idx="19">
                    <c:v>27</c:v>
                  </c:pt>
                  <c:pt idx="20">
                    <c:v>26</c:v>
                  </c:pt>
                  <c:pt idx="21">
                    <c:v>25</c:v>
                  </c:pt>
                  <c:pt idx="22">
                    <c:v>24</c:v>
                  </c:pt>
                  <c:pt idx="23">
                    <c:v>23</c:v>
                  </c:pt>
                  <c:pt idx="24">
                    <c:v>22</c:v>
                  </c:pt>
                  <c:pt idx="25">
                    <c:v>21</c:v>
                  </c:pt>
                  <c:pt idx="26">
                    <c:v>20</c:v>
                  </c:pt>
                  <c:pt idx="27">
                    <c:v>19</c:v>
                  </c:pt>
                  <c:pt idx="28">
                    <c:v>18</c:v>
                  </c:pt>
                  <c:pt idx="29">
                    <c:v>17</c:v>
                  </c:pt>
                  <c:pt idx="30">
                    <c:v>16</c:v>
                  </c:pt>
                  <c:pt idx="31">
                    <c:v>15</c:v>
                  </c:pt>
                  <c:pt idx="32">
                    <c:v>14</c:v>
                  </c:pt>
                  <c:pt idx="33">
                    <c:v>13</c:v>
                  </c:pt>
                  <c:pt idx="34">
                    <c:v>12</c:v>
                  </c:pt>
                  <c:pt idx="35">
                    <c:v>11</c:v>
                  </c:pt>
                  <c:pt idx="36">
                    <c:v>10</c:v>
                  </c:pt>
                  <c:pt idx="37">
                    <c:v>9</c:v>
                  </c:pt>
                  <c:pt idx="38">
                    <c:v>8</c:v>
                  </c:pt>
                  <c:pt idx="39">
                    <c:v>7</c:v>
                  </c:pt>
                  <c:pt idx="40">
                    <c:v>6</c:v>
                  </c:pt>
                  <c:pt idx="41">
                    <c:v>5</c:v>
                  </c:pt>
                  <c:pt idx="42">
                    <c:v>4</c:v>
                  </c:pt>
                  <c:pt idx="43">
                    <c:v>3</c:v>
                  </c:pt>
                  <c:pt idx="44">
                    <c:v>2</c:v>
                  </c:pt>
                  <c:pt idx="45">
                    <c:v>1</c:v>
                  </c:pt>
                </c:lvl>
              </c:multiLvlStrCache>
            </c:multiLvlStrRef>
          </c:cat>
          <c:val>
            <c:numRef>
              <c:f>'[2DO TRIMESTRE  2018 (ok).xlsx]Transparencia '!$C$2:$C$47</c:f>
              <c:numCache>
                <c:formatCode>0.0</c:formatCode>
                <c:ptCount val="46"/>
                <c:pt idx="0">
                  <c:v>8.4070796460176993</c:v>
                </c:pt>
                <c:pt idx="1">
                  <c:v>9.380530973451334</c:v>
                </c:pt>
                <c:pt idx="2">
                  <c:v>9.6460176991150437</c:v>
                </c:pt>
                <c:pt idx="3">
                  <c:v>9.823008849557521</c:v>
                </c:pt>
                <c:pt idx="4">
                  <c:v>9.823008849557521</c:v>
                </c:pt>
                <c:pt idx="5">
                  <c:v>9.823008849557521</c:v>
                </c:pt>
                <c:pt idx="6">
                  <c:v>9.9115044247787605</c:v>
                </c:pt>
                <c:pt idx="7">
                  <c:v>9.9115044247787605</c:v>
                </c:pt>
                <c:pt idx="8">
                  <c:v>9.9115044247787605</c:v>
                </c:pt>
                <c:pt idx="9">
                  <c:v>9.9115044247787605</c:v>
                </c:pt>
                <c:pt idx="10">
                  <c:v>9.9115044247787605</c:v>
                </c:pt>
                <c:pt idx="11">
                  <c:v>9.9115044247787605</c:v>
                </c:pt>
                <c:pt idx="12">
                  <c:v>9.9115044247787605</c:v>
                </c:pt>
                <c:pt idx="13">
                  <c:v>9.9115044247787605</c:v>
                </c:pt>
                <c:pt idx="14">
                  <c:v>9.9115044247787605</c:v>
                </c:pt>
                <c:pt idx="15" formatCode="0">
                  <c:v>10</c:v>
                </c:pt>
                <c:pt idx="16" formatCode="0">
                  <c:v>10</c:v>
                </c:pt>
                <c:pt idx="17" formatCode="0">
                  <c:v>10</c:v>
                </c:pt>
                <c:pt idx="18" formatCode="0">
                  <c:v>10</c:v>
                </c:pt>
                <c:pt idx="19" formatCode="0">
                  <c:v>10</c:v>
                </c:pt>
                <c:pt idx="20" formatCode="0">
                  <c:v>10</c:v>
                </c:pt>
                <c:pt idx="21" formatCode="0">
                  <c:v>10</c:v>
                </c:pt>
                <c:pt idx="22" formatCode="0">
                  <c:v>10</c:v>
                </c:pt>
                <c:pt idx="23" formatCode="0">
                  <c:v>10</c:v>
                </c:pt>
                <c:pt idx="24" formatCode="0">
                  <c:v>10</c:v>
                </c:pt>
                <c:pt idx="25" formatCode="0">
                  <c:v>10</c:v>
                </c:pt>
                <c:pt idx="26" formatCode="0">
                  <c:v>10</c:v>
                </c:pt>
                <c:pt idx="27" formatCode="0">
                  <c:v>10</c:v>
                </c:pt>
                <c:pt idx="28" formatCode="0">
                  <c:v>10</c:v>
                </c:pt>
                <c:pt idx="29" formatCode="0">
                  <c:v>10</c:v>
                </c:pt>
                <c:pt idx="30" formatCode="0">
                  <c:v>10</c:v>
                </c:pt>
                <c:pt idx="31" formatCode="0">
                  <c:v>10</c:v>
                </c:pt>
                <c:pt idx="32" formatCode="0">
                  <c:v>10</c:v>
                </c:pt>
                <c:pt idx="33" formatCode="0">
                  <c:v>10</c:v>
                </c:pt>
                <c:pt idx="34" formatCode="0">
                  <c:v>10</c:v>
                </c:pt>
                <c:pt idx="35" formatCode="0">
                  <c:v>10</c:v>
                </c:pt>
                <c:pt idx="36" formatCode="0">
                  <c:v>10</c:v>
                </c:pt>
                <c:pt idx="37" formatCode="0">
                  <c:v>10</c:v>
                </c:pt>
                <c:pt idx="38" formatCode="0">
                  <c:v>10</c:v>
                </c:pt>
                <c:pt idx="39" formatCode="0">
                  <c:v>10</c:v>
                </c:pt>
                <c:pt idx="40" formatCode="0">
                  <c:v>10</c:v>
                </c:pt>
                <c:pt idx="41" formatCode="0">
                  <c:v>10</c:v>
                </c:pt>
                <c:pt idx="42" formatCode="0">
                  <c:v>10</c:v>
                </c:pt>
                <c:pt idx="43" formatCode="0">
                  <c:v>10</c:v>
                </c:pt>
                <c:pt idx="44" formatCode="0">
                  <c:v>10</c:v>
                </c:pt>
                <c:pt idx="45" formatCode="0">
                  <c:v>10</c:v>
                </c:pt>
              </c:numCache>
            </c:numRef>
          </c:val>
        </c:ser>
        <c:dLbls>
          <c:showVal val="1"/>
        </c:dLbls>
        <c:overlap val="-25"/>
        <c:axId val="81166336"/>
        <c:axId val="81167872"/>
      </c:barChart>
      <c:catAx>
        <c:axId val="81166336"/>
        <c:scaling>
          <c:orientation val="minMax"/>
        </c:scaling>
        <c:axPos val="b"/>
        <c:majorTickMark val="none"/>
        <c:tickLblPos val="nextTo"/>
        <c:crossAx val="81167872"/>
        <c:crosses val="autoZero"/>
        <c:auto val="1"/>
        <c:lblAlgn val="ctr"/>
        <c:lblOffset val="100"/>
      </c:catAx>
      <c:valAx>
        <c:axId val="81167872"/>
        <c:scaling>
          <c:orientation val="minMax"/>
        </c:scaling>
        <c:delete val="1"/>
        <c:axPos val="l"/>
        <c:numFmt formatCode="0.0" sourceLinked="1"/>
        <c:tickLblPos val="nextTo"/>
        <c:crossAx val="81166336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plotArea>
      <c:layout>
        <c:manualLayout>
          <c:layoutTarget val="inner"/>
          <c:xMode val="edge"/>
          <c:yMode val="edge"/>
          <c:x val="1.563866949289627E-2"/>
          <c:y val="3.1776267836158514E-2"/>
          <c:w val="0.96872266101420745"/>
          <c:h val="0.72833110572684368"/>
        </c:manualLayout>
      </c:layout>
      <c:barChart>
        <c:barDir val="col"/>
        <c:grouping val="clustered"/>
        <c:ser>
          <c:idx val="0"/>
          <c:order val="0"/>
          <c:tx>
            <c:strRef>
              <c:f>'[2DO TRIMESTRE 2018.xlsx]Declaracion patrimonial '!$C$1</c:f>
              <c:strCache>
                <c:ptCount val="1"/>
                <c:pt idx="0">
                  <c:v>CALIFICACION </c:v>
                </c:pt>
              </c:strCache>
            </c:strRef>
          </c:tx>
          <c:spPr>
            <a:solidFill>
              <a:srgbClr val="92D050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/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'[2DO TRIMESTRE 2018.xlsx]Declaracion patrimonial '!$A$2:$B$47</c:f>
              <c:multiLvlStrCache>
                <c:ptCount val="46"/>
                <c:lvl>
                  <c:pt idx="0">
                    <c:v>ICBC</c:v>
                  </c:pt>
                  <c:pt idx="1">
                    <c:v>ISSSTECALI</c:v>
                  </c:pt>
                  <c:pt idx="2">
                    <c:v>FIARUM</c:v>
                  </c:pt>
                  <c:pt idx="3">
                    <c:v>ISESALUD</c:v>
                  </c:pt>
                  <c:pt idx="4">
                    <c:v>STPS</c:v>
                  </c:pt>
                  <c:pt idx="5">
                    <c:v>CECYTE</c:v>
                  </c:pt>
                  <c:pt idx="6">
                    <c:v>ISEP</c:v>
                  </c:pt>
                  <c:pt idx="7">
                    <c:v>SEDESOE</c:v>
                  </c:pt>
                  <c:pt idx="8">
                    <c:v>SIDUE</c:v>
                  </c:pt>
                  <c:pt idx="9">
                    <c:v>SPF</c:v>
                  </c:pt>
                  <c:pt idx="10">
                    <c:v>SSP</c:v>
                  </c:pt>
                  <c:pt idx="11">
                    <c:v>CESPE</c:v>
                  </c:pt>
                  <c:pt idx="12">
                    <c:v>CESPM</c:v>
                  </c:pt>
                  <c:pt idx="13">
                    <c:v>COBACH</c:v>
                  </c:pt>
                  <c:pt idx="14">
                    <c:v>PGJE</c:v>
                  </c:pt>
                  <c:pt idx="15">
                    <c:v>ADMICARGA</c:v>
                  </c:pt>
                  <c:pt idx="16">
                    <c:v>CMC</c:v>
                  </c:pt>
                  <c:pt idx="17">
                    <c:v>CAME</c:v>
                  </c:pt>
                  <c:pt idx="18">
                    <c:v>CEA</c:v>
                  </c:pt>
                  <c:pt idx="19">
                    <c:v>CEEBC</c:v>
                  </c:pt>
                  <c:pt idx="20">
                    <c:v>CESPT</c:v>
                  </c:pt>
                  <c:pt idx="21">
                    <c:v>CESPTE</c:v>
                  </c:pt>
                  <c:pt idx="22">
                    <c:v>CONALEP</c:v>
                  </c:pt>
                  <c:pt idx="23">
                    <c:v>COPLADE</c:v>
                  </c:pt>
                  <c:pt idx="24">
                    <c:v>DIF</c:v>
                  </c:pt>
                  <c:pt idx="25">
                    <c:v>INDE</c:v>
                  </c:pt>
                  <c:pt idx="26">
                    <c:v>INDIVI</c:v>
                  </c:pt>
                  <c:pt idx="27">
                    <c:v>INIFE</c:v>
                  </c:pt>
                  <c:pt idx="28">
                    <c:v>INJUVEN</c:v>
                  </c:pt>
                  <c:pt idx="29">
                    <c:v>INMUJER</c:v>
                  </c:pt>
                  <c:pt idx="30">
                    <c:v>IPEBC</c:v>
                  </c:pt>
                  <c:pt idx="31">
                    <c:v>JUEBC</c:v>
                  </c:pt>
                  <c:pt idx="32">
                    <c:v>OMG</c:v>
                  </c:pt>
                  <c:pt idx="33">
                    <c:v>REPSS</c:v>
                  </c:pt>
                  <c:pt idx="34">
                    <c:v>RPPC</c:v>
                  </c:pt>
                  <c:pt idx="35">
                    <c:v>SCTG</c:v>
                  </c:pt>
                  <c:pt idx="36">
                    <c:v>SEBS</c:v>
                  </c:pt>
                  <c:pt idx="37">
                    <c:v>SECTURE</c:v>
                  </c:pt>
                  <c:pt idx="38">
                    <c:v>SEDAGRO</c:v>
                  </c:pt>
                  <c:pt idx="39">
                    <c:v>SEDECO</c:v>
                  </c:pt>
                  <c:pt idx="40">
                    <c:v>SEPESCA</c:v>
                  </c:pt>
                  <c:pt idx="41">
                    <c:v>SGG</c:v>
                  </c:pt>
                  <c:pt idx="42">
                    <c:v>SPA</c:v>
                  </c:pt>
                  <c:pt idx="43">
                    <c:v>UNEME</c:v>
                  </c:pt>
                  <c:pt idx="44">
                    <c:v>UPBC</c:v>
                  </c:pt>
                  <c:pt idx="45">
                    <c:v>UTT</c:v>
                  </c:pt>
                </c:lvl>
                <c:lvl>
                  <c:pt idx="0">
                    <c:v>46</c:v>
                  </c:pt>
                  <c:pt idx="1">
                    <c:v>45</c:v>
                  </c:pt>
                  <c:pt idx="2">
                    <c:v>44</c:v>
                  </c:pt>
                  <c:pt idx="3">
                    <c:v>43</c:v>
                  </c:pt>
                  <c:pt idx="4">
                    <c:v>42</c:v>
                  </c:pt>
                  <c:pt idx="5">
                    <c:v>41</c:v>
                  </c:pt>
                  <c:pt idx="6">
                    <c:v>40</c:v>
                  </c:pt>
                  <c:pt idx="7">
                    <c:v>39</c:v>
                  </c:pt>
                  <c:pt idx="8">
                    <c:v>38</c:v>
                  </c:pt>
                  <c:pt idx="9">
                    <c:v>37</c:v>
                  </c:pt>
                  <c:pt idx="10">
                    <c:v>36</c:v>
                  </c:pt>
                  <c:pt idx="11">
                    <c:v>35</c:v>
                  </c:pt>
                  <c:pt idx="12">
                    <c:v>34</c:v>
                  </c:pt>
                  <c:pt idx="13">
                    <c:v>33</c:v>
                  </c:pt>
                  <c:pt idx="14">
                    <c:v>32</c:v>
                  </c:pt>
                  <c:pt idx="15">
                    <c:v>31</c:v>
                  </c:pt>
                  <c:pt idx="16">
                    <c:v>30</c:v>
                  </c:pt>
                  <c:pt idx="17">
                    <c:v>29</c:v>
                  </c:pt>
                  <c:pt idx="18">
                    <c:v>28</c:v>
                  </c:pt>
                  <c:pt idx="19">
                    <c:v>27</c:v>
                  </c:pt>
                  <c:pt idx="20">
                    <c:v>26</c:v>
                  </c:pt>
                  <c:pt idx="21">
                    <c:v>25</c:v>
                  </c:pt>
                  <c:pt idx="22">
                    <c:v>24</c:v>
                  </c:pt>
                  <c:pt idx="23">
                    <c:v>23</c:v>
                  </c:pt>
                  <c:pt idx="24">
                    <c:v>22</c:v>
                  </c:pt>
                  <c:pt idx="25">
                    <c:v>21</c:v>
                  </c:pt>
                  <c:pt idx="26">
                    <c:v>20</c:v>
                  </c:pt>
                  <c:pt idx="27">
                    <c:v>19</c:v>
                  </c:pt>
                  <c:pt idx="28">
                    <c:v>18</c:v>
                  </c:pt>
                  <c:pt idx="29">
                    <c:v>17</c:v>
                  </c:pt>
                  <c:pt idx="30">
                    <c:v>16</c:v>
                  </c:pt>
                  <c:pt idx="31">
                    <c:v>15</c:v>
                  </c:pt>
                  <c:pt idx="32">
                    <c:v>14</c:v>
                  </c:pt>
                  <c:pt idx="33">
                    <c:v>13</c:v>
                  </c:pt>
                  <c:pt idx="34">
                    <c:v>12</c:v>
                  </c:pt>
                  <c:pt idx="35">
                    <c:v>11</c:v>
                  </c:pt>
                  <c:pt idx="36">
                    <c:v>10</c:v>
                  </c:pt>
                  <c:pt idx="37">
                    <c:v>9</c:v>
                  </c:pt>
                  <c:pt idx="38">
                    <c:v>8</c:v>
                  </c:pt>
                  <c:pt idx="39">
                    <c:v>7</c:v>
                  </c:pt>
                  <c:pt idx="40">
                    <c:v>6</c:v>
                  </c:pt>
                  <c:pt idx="41">
                    <c:v>5</c:v>
                  </c:pt>
                  <c:pt idx="42">
                    <c:v>4</c:v>
                  </c:pt>
                  <c:pt idx="43">
                    <c:v>3</c:v>
                  </c:pt>
                  <c:pt idx="44">
                    <c:v>2</c:v>
                  </c:pt>
                  <c:pt idx="45">
                    <c:v>1</c:v>
                  </c:pt>
                </c:lvl>
              </c:multiLvlStrCache>
            </c:multiLvlStrRef>
          </c:cat>
          <c:val>
            <c:numRef>
              <c:f>'[2DO TRIMESTRE 2018.xlsx]Declaracion patrimonial '!$C$2:$C$47</c:f>
              <c:numCache>
                <c:formatCode>General</c:formatCode>
                <c:ptCount val="46"/>
                <c:pt idx="0">
                  <c:v>9.2000000000000011</c:v>
                </c:pt>
                <c:pt idx="1">
                  <c:v>9.4</c:v>
                </c:pt>
                <c:pt idx="2" formatCode="0.0">
                  <c:v>9.52</c:v>
                </c:pt>
                <c:pt idx="3">
                  <c:v>9.6</c:v>
                </c:pt>
                <c:pt idx="4">
                  <c:v>9.7000000000000011</c:v>
                </c:pt>
                <c:pt idx="5">
                  <c:v>9.8000000000000007</c:v>
                </c:pt>
                <c:pt idx="6">
                  <c:v>9.8000000000000007</c:v>
                </c:pt>
                <c:pt idx="7">
                  <c:v>9.8000000000000007</c:v>
                </c:pt>
                <c:pt idx="8">
                  <c:v>9.8000000000000007</c:v>
                </c:pt>
                <c:pt idx="9">
                  <c:v>9.8000000000000007</c:v>
                </c:pt>
                <c:pt idx="10">
                  <c:v>9.8000000000000007</c:v>
                </c:pt>
                <c:pt idx="11">
                  <c:v>9.9</c:v>
                </c:pt>
                <c:pt idx="12">
                  <c:v>9.9</c:v>
                </c:pt>
                <c:pt idx="13">
                  <c:v>9.9</c:v>
                </c:pt>
                <c:pt idx="14">
                  <c:v>9.9</c:v>
                </c:pt>
                <c:pt idx="15">
                  <c:v>10</c:v>
                </c:pt>
                <c:pt idx="16">
                  <c:v>10</c:v>
                </c:pt>
                <c:pt idx="17">
                  <c:v>10</c:v>
                </c:pt>
                <c:pt idx="18">
                  <c:v>10</c:v>
                </c:pt>
                <c:pt idx="19">
                  <c:v>10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  <c:pt idx="27">
                  <c:v>10</c:v>
                </c:pt>
                <c:pt idx="28">
                  <c:v>10</c:v>
                </c:pt>
                <c:pt idx="29">
                  <c:v>10</c:v>
                </c:pt>
                <c:pt idx="30">
                  <c:v>10</c:v>
                </c:pt>
                <c:pt idx="31">
                  <c:v>10</c:v>
                </c:pt>
                <c:pt idx="32">
                  <c:v>10</c:v>
                </c:pt>
                <c:pt idx="33">
                  <c:v>10</c:v>
                </c:pt>
                <c:pt idx="34">
                  <c:v>10</c:v>
                </c:pt>
                <c:pt idx="35">
                  <c:v>10</c:v>
                </c:pt>
                <c:pt idx="36">
                  <c:v>10</c:v>
                </c:pt>
                <c:pt idx="37">
                  <c:v>10</c:v>
                </c:pt>
                <c:pt idx="38">
                  <c:v>10</c:v>
                </c:pt>
                <c:pt idx="39">
                  <c:v>10</c:v>
                </c:pt>
                <c:pt idx="40">
                  <c:v>10</c:v>
                </c:pt>
                <c:pt idx="41">
                  <c:v>10</c:v>
                </c:pt>
                <c:pt idx="42">
                  <c:v>10</c:v>
                </c:pt>
                <c:pt idx="43">
                  <c:v>10</c:v>
                </c:pt>
                <c:pt idx="44">
                  <c:v>10</c:v>
                </c:pt>
                <c:pt idx="45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2D1-4C9E-B626-EAE92D090BBD}"/>
            </c:ext>
          </c:extLst>
        </c:ser>
        <c:dLbls>
          <c:showVal val="1"/>
        </c:dLbls>
        <c:overlap val="-25"/>
        <c:axId val="81115776"/>
        <c:axId val="81121664"/>
      </c:barChart>
      <c:catAx>
        <c:axId val="81115776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81121664"/>
        <c:crosses val="autoZero"/>
        <c:auto val="1"/>
        <c:lblAlgn val="ctr"/>
        <c:lblOffset val="100"/>
      </c:catAx>
      <c:valAx>
        <c:axId val="81121664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81115776"/>
        <c:crosses val="autoZero"/>
        <c:crossBetween val="between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'[2DO TRIMESTRE 2018.xlsx]Cuenta publica'!$C$1</c:f>
              <c:strCache>
                <c:ptCount val="1"/>
                <c:pt idx="0">
                  <c:v>CALIFICACION </c:v>
                </c:pt>
              </c:strCache>
            </c:strRef>
          </c:tx>
          <c:spPr>
            <a:solidFill>
              <a:srgbClr val="92D050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 sz="900"/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'[2DO TRIMESTRE 2018.xlsx]Cuenta publica'!$A$2:$B$47</c:f>
              <c:multiLvlStrCache>
                <c:ptCount val="46"/>
                <c:lvl>
                  <c:pt idx="0">
                    <c:v>CESPE</c:v>
                  </c:pt>
                  <c:pt idx="1">
                    <c:v>ADMICARGA</c:v>
                  </c:pt>
                  <c:pt idx="2">
                    <c:v>ISESALUD</c:v>
                  </c:pt>
                  <c:pt idx="3">
                    <c:v>CAME</c:v>
                  </c:pt>
                  <c:pt idx="4">
                    <c:v>CESPM</c:v>
                  </c:pt>
                  <c:pt idx="5">
                    <c:v>ICBC</c:v>
                  </c:pt>
                  <c:pt idx="6">
                    <c:v>INDIVI</c:v>
                  </c:pt>
                  <c:pt idx="7">
                    <c:v>CECYTE</c:v>
                  </c:pt>
                  <c:pt idx="8">
                    <c:v>REPSS</c:v>
                  </c:pt>
                  <c:pt idx="9">
                    <c:v>CESPT</c:v>
                  </c:pt>
                  <c:pt idx="10">
                    <c:v>COBACH</c:v>
                  </c:pt>
                  <c:pt idx="11">
                    <c:v>ISSSTECALI</c:v>
                  </c:pt>
                  <c:pt idx="12">
                    <c:v>INDE</c:v>
                  </c:pt>
                  <c:pt idx="13">
                    <c:v>CONALEP</c:v>
                  </c:pt>
                  <c:pt idx="14">
                    <c:v>ISEP</c:v>
                  </c:pt>
                  <c:pt idx="15">
                    <c:v>JUEBC</c:v>
                  </c:pt>
                  <c:pt idx="16">
                    <c:v>OMG</c:v>
                  </c:pt>
                  <c:pt idx="17">
                    <c:v>PGJE</c:v>
                  </c:pt>
                  <c:pt idx="18">
                    <c:v>RPPC</c:v>
                  </c:pt>
                  <c:pt idx="19">
                    <c:v>SCTG</c:v>
                  </c:pt>
                  <c:pt idx="20">
                    <c:v>SEBS</c:v>
                  </c:pt>
                  <c:pt idx="21">
                    <c:v>SECTURE</c:v>
                  </c:pt>
                  <c:pt idx="22">
                    <c:v>SEDAGRO</c:v>
                  </c:pt>
                  <c:pt idx="23">
                    <c:v>SEDECO</c:v>
                  </c:pt>
                  <c:pt idx="24">
                    <c:v>SEDESOE</c:v>
                  </c:pt>
                  <c:pt idx="25">
                    <c:v>SEPESCA</c:v>
                  </c:pt>
                  <c:pt idx="26">
                    <c:v>SGG</c:v>
                  </c:pt>
                  <c:pt idx="27">
                    <c:v>SIDUE</c:v>
                  </c:pt>
                  <c:pt idx="28">
                    <c:v>SPA</c:v>
                  </c:pt>
                  <c:pt idx="29">
                    <c:v>SPF</c:v>
                  </c:pt>
                  <c:pt idx="30">
                    <c:v>SSP</c:v>
                  </c:pt>
                  <c:pt idx="31">
                    <c:v>STPS</c:v>
                  </c:pt>
                  <c:pt idx="32">
                    <c:v>COPLADE</c:v>
                  </c:pt>
                  <c:pt idx="33">
                    <c:v>CEA</c:v>
                  </c:pt>
                  <c:pt idx="34">
                    <c:v>CEEBC</c:v>
                  </c:pt>
                  <c:pt idx="35">
                    <c:v>CESPTE</c:v>
                  </c:pt>
                  <c:pt idx="36">
                    <c:v>CMC</c:v>
                  </c:pt>
                  <c:pt idx="37">
                    <c:v>DIF</c:v>
                  </c:pt>
                  <c:pt idx="38">
                    <c:v>FIARUM</c:v>
                  </c:pt>
                  <c:pt idx="39">
                    <c:v>INIFE</c:v>
                  </c:pt>
                  <c:pt idx="40">
                    <c:v>INJUVEN</c:v>
                  </c:pt>
                  <c:pt idx="41">
                    <c:v>INMUJER</c:v>
                  </c:pt>
                  <c:pt idx="42">
                    <c:v>IPEBC</c:v>
                  </c:pt>
                  <c:pt idx="43">
                    <c:v>UNEME</c:v>
                  </c:pt>
                  <c:pt idx="44">
                    <c:v>UPBC</c:v>
                  </c:pt>
                  <c:pt idx="45">
                    <c:v>UTT</c:v>
                  </c:pt>
                </c:lvl>
                <c:lvl>
                  <c:pt idx="0">
                    <c:v>46</c:v>
                  </c:pt>
                  <c:pt idx="1">
                    <c:v>45</c:v>
                  </c:pt>
                  <c:pt idx="2">
                    <c:v>44</c:v>
                  </c:pt>
                  <c:pt idx="3">
                    <c:v>43</c:v>
                  </c:pt>
                  <c:pt idx="4">
                    <c:v>42</c:v>
                  </c:pt>
                  <c:pt idx="5">
                    <c:v>41</c:v>
                  </c:pt>
                  <c:pt idx="6">
                    <c:v>40</c:v>
                  </c:pt>
                  <c:pt idx="7">
                    <c:v>39</c:v>
                  </c:pt>
                  <c:pt idx="8">
                    <c:v>38</c:v>
                  </c:pt>
                  <c:pt idx="9">
                    <c:v>37</c:v>
                  </c:pt>
                  <c:pt idx="10">
                    <c:v>36</c:v>
                  </c:pt>
                  <c:pt idx="11">
                    <c:v>35</c:v>
                  </c:pt>
                  <c:pt idx="12">
                    <c:v>34</c:v>
                  </c:pt>
                  <c:pt idx="13">
                    <c:v>33</c:v>
                  </c:pt>
                  <c:pt idx="14">
                    <c:v>32</c:v>
                  </c:pt>
                  <c:pt idx="15">
                    <c:v>31</c:v>
                  </c:pt>
                  <c:pt idx="16">
                    <c:v>30</c:v>
                  </c:pt>
                  <c:pt idx="17">
                    <c:v>29</c:v>
                  </c:pt>
                  <c:pt idx="18">
                    <c:v>28</c:v>
                  </c:pt>
                  <c:pt idx="19">
                    <c:v>27</c:v>
                  </c:pt>
                  <c:pt idx="20">
                    <c:v>26</c:v>
                  </c:pt>
                  <c:pt idx="21">
                    <c:v>25</c:v>
                  </c:pt>
                  <c:pt idx="22">
                    <c:v>24</c:v>
                  </c:pt>
                  <c:pt idx="23">
                    <c:v>23</c:v>
                  </c:pt>
                  <c:pt idx="24">
                    <c:v>22</c:v>
                  </c:pt>
                  <c:pt idx="25">
                    <c:v>21</c:v>
                  </c:pt>
                  <c:pt idx="26">
                    <c:v>20</c:v>
                  </c:pt>
                  <c:pt idx="27">
                    <c:v>19</c:v>
                  </c:pt>
                  <c:pt idx="28">
                    <c:v>18</c:v>
                  </c:pt>
                  <c:pt idx="29">
                    <c:v>17</c:v>
                  </c:pt>
                  <c:pt idx="30">
                    <c:v>16</c:v>
                  </c:pt>
                  <c:pt idx="31">
                    <c:v>15</c:v>
                  </c:pt>
                  <c:pt idx="32">
                    <c:v>14</c:v>
                  </c:pt>
                  <c:pt idx="33">
                    <c:v>13</c:v>
                  </c:pt>
                  <c:pt idx="34">
                    <c:v>12</c:v>
                  </c:pt>
                  <c:pt idx="35">
                    <c:v>11</c:v>
                  </c:pt>
                  <c:pt idx="36">
                    <c:v>10</c:v>
                  </c:pt>
                  <c:pt idx="37">
                    <c:v>9</c:v>
                  </c:pt>
                  <c:pt idx="38">
                    <c:v>8</c:v>
                  </c:pt>
                  <c:pt idx="39">
                    <c:v>7</c:v>
                  </c:pt>
                  <c:pt idx="40">
                    <c:v>6</c:v>
                  </c:pt>
                  <c:pt idx="41">
                    <c:v>5</c:v>
                  </c:pt>
                  <c:pt idx="42">
                    <c:v>4</c:v>
                  </c:pt>
                  <c:pt idx="43">
                    <c:v>3</c:v>
                  </c:pt>
                  <c:pt idx="44">
                    <c:v>2</c:v>
                  </c:pt>
                  <c:pt idx="45">
                    <c:v>1</c:v>
                  </c:pt>
                </c:lvl>
              </c:multiLvlStrCache>
            </c:multiLvlStrRef>
          </c:cat>
          <c:val>
            <c:numRef>
              <c:f>'[2DO TRIMESTRE 2018.xlsx]Cuenta publica'!$C$2:$C$47</c:f>
              <c:numCache>
                <c:formatCode>0.0</c:formatCode>
                <c:ptCount val="46"/>
                <c:pt idx="0">
                  <c:v>8.3750000000000089</c:v>
                </c:pt>
                <c:pt idx="1">
                  <c:v>8.7142857142857135</c:v>
                </c:pt>
                <c:pt idx="2">
                  <c:v>8.75</c:v>
                </c:pt>
                <c:pt idx="3">
                  <c:v>8.8888888888888893</c:v>
                </c:pt>
                <c:pt idx="4">
                  <c:v>9.25</c:v>
                </c:pt>
                <c:pt idx="5">
                  <c:v>9.25</c:v>
                </c:pt>
                <c:pt idx="6">
                  <c:v>9.25</c:v>
                </c:pt>
                <c:pt idx="7">
                  <c:v>9.3750000000000089</c:v>
                </c:pt>
                <c:pt idx="8">
                  <c:v>9.3800000000000008</c:v>
                </c:pt>
                <c:pt idx="9">
                  <c:v>9.5</c:v>
                </c:pt>
                <c:pt idx="10">
                  <c:v>9.5</c:v>
                </c:pt>
                <c:pt idx="11">
                  <c:v>9.5</c:v>
                </c:pt>
                <c:pt idx="12">
                  <c:v>9.5714285714285712</c:v>
                </c:pt>
                <c:pt idx="13">
                  <c:v>9.625</c:v>
                </c:pt>
                <c:pt idx="14">
                  <c:v>9.75</c:v>
                </c:pt>
                <c:pt idx="15">
                  <c:v>9.8750000000000089</c:v>
                </c:pt>
                <c:pt idx="16">
                  <c:v>9.8800000000000008</c:v>
                </c:pt>
                <c:pt idx="17">
                  <c:v>9.8800000000000008</c:v>
                </c:pt>
                <c:pt idx="18">
                  <c:v>9.8800000000000008</c:v>
                </c:pt>
                <c:pt idx="19">
                  <c:v>9.8800000000000008</c:v>
                </c:pt>
                <c:pt idx="20">
                  <c:v>9.8800000000000008</c:v>
                </c:pt>
                <c:pt idx="21">
                  <c:v>9.8800000000000008</c:v>
                </c:pt>
                <c:pt idx="22">
                  <c:v>9.8800000000000008</c:v>
                </c:pt>
                <c:pt idx="23">
                  <c:v>9.8800000000000008</c:v>
                </c:pt>
                <c:pt idx="24">
                  <c:v>9.8800000000000008</c:v>
                </c:pt>
                <c:pt idx="25">
                  <c:v>9.8800000000000008</c:v>
                </c:pt>
                <c:pt idx="26">
                  <c:v>9.8800000000000008</c:v>
                </c:pt>
                <c:pt idx="27">
                  <c:v>9.8800000000000008</c:v>
                </c:pt>
                <c:pt idx="28">
                  <c:v>9.8800000000000008</c:v>
                </c:pt>
                <c:pt idx="29">
                  <c:v>9.8800000000000008</c:v>
                </c:pt>
                <c:pt idx="30">
                  <c:v>9.8800000000000008</c:v>
                </c:pt>
                <c:pt idx="31">
                  <c:v>9.8800000000000008</c:v>
                </c:pt>
                <c:pt idx="32">
                  <c:v>9.8888888888888893</c:v>
                </c:pt>
                <c:pt idx="33" formatCode="0">
                  <c:v>10</c:v>
                </c:pt>
                <c:pt idx="34" formatCode="0">
                  <c:v>10</c:v>
                </c:pt>
                <c:pt idx="35" formatCode="0">
                  <c:v>10</c:v>
                </c:pt>
                <c:pt idx="36" formatCode="0">
                  <c:v>10</c:v>
                </c:pt>
                <c:pt idx="37" formatCode="0">
                  <c:v>10</c:v>
                </c:pt>
                <c:pt idx="38" formatCode="0">
                  <c:v>10</c:v>
                </c:pt>
                <c:pt idx="39" formatCode="0">
                  <c:v>10</c:v>
                </c:pt>
                <c:pt idx="40" formatCode="0">
                  <c:v>10</c:v>
                </c:pt>
                <c:pt idx="41" formatCode="0">
                  <c:v>10</c:v>
                </c:pt>
                <c:pt idx="42" formatCode="0">
                  <c:v>10</c:v>
                </c:pt>
                <c:pt idx="43" formatCode="0">
                  <c:v>10</c:v>
                </c:pt>
                <c:pt idx="44" formatCode="0">
                  <c:v>10</c:v>
                </c:pt>
                <c:pt idx="45" formatCode="0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76E-4C0A-B72C-377977D2E025}"/>
            </c:ext>
          </c:extLst>
        </c:ser>
        <c:dLbls>
          <c:showVal val="1"/>
        </c:dLbls>
        <c:overlap val="-25"/>
        <c:axId val="82698624"/>
        <c:axId val="82700160"/>
      </c:barChart>
      <c:catAx>
        <c:axId val="82698624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82700160"/>
        <c:crosses val="autoZero"/>
        <c:auto val="1"/>
        <c:lblAlgn val="ctr"/>
        <c:lblOffset val="100"/>
      </c:catAx>
      <c:valAx>
        <c:axId val="82700160"/>
        <c:scaling>
          <c:orientation val="minMax"/>
        </c:scaling>
        <c:delete val="1"/>
        <c:axPos val="l"/>
        <c:numFmt formatCode="0.0" sourceLinked="1"/>
        <c:tickLblPos val="nextTo"/>
        <c:crossAx val="82698624"/>
        <c:crosses val="autoZero"/>
        <c:crossBetween val="between"/>
      </c:valAx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plotArea>
      <c:layout/>
      <c:barChart>
        <c:barDir val="col"/>
        <c:grouping val="clustered"/>
        <c:ser>
          <c:idx val="0"/>
          <c:order val="0"/>
          <c:spPr>
            <a:solidFill>
              <a:srgbClr val="FF0000"/>
            </a:solidFill>
          </c:spPr>
          <c:dPt>
            <c:idx val="44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24D-456D-8604-5FB66C01339F}"/>
              </c:ext>
            </c:extLst>
          </c:dPt>
          <c:dPt>
            <c:idx val="45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24D-456D-8604-5FB66C01339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/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'[2DO TRIMESTRE 2018.xlsx]Marco de Actuacion '!$A$2:$B$47</c:f>
              <c:multiLvlStrCache>
                <c:ptCount val="46"/>
                <c:lvl>
                  <c:pt idx="0">
                    <c:v>INMUJER</c:v>
                  </c:pt>
                  <c:pt idx="1">
                    <c:v>INJUVEN</c:v>
                  </c:pt>
                  <c:pt idx="2">
                    <c:v>CAME</c:v>
                  </c:pt>
                  <c:pt idx="3">
                    <c:v>ISESALUD</c:v>
                  </c:pt>
                  <c:pt idx="4">
                    <c:v>UTT</c:v>
                  </c:pt>
                  <c:pt idx="5">
                    <c:v>SSP</c:v>
                  </c:pt>
                  <c:pt idx="6">
                    <c:v>SIDUE</c:v>
                  </c:pt>
                  <c:pt idx="7">
                    <c:v>REPSS</c:v>
                  </c:pt>
                  <c:pt idx="8">
                    <c:v>ICBC</c:v>
                  </c:pt>
                  <c:pt idx="9">
                    <c:v>CESPT</c:v>
                  </c:pt>
                  <c:pt idx="10">
                    <c:v>CEE</c:v>
                  </c:pt>
                  <c:pt idx="11">
                    <c:v>CEA</c:v>
                  </c:pt>
                  <c:pt idx="12">
                    <c:v>STPS</c:v>
                  </c:pt>
                  <c:pt idx="13">
                    <c:v>CESPE</c:v>
                  </c:pt>
                  <c:pt idx="14">
                    <c:v>SPA</c:v>
                  </c:pt>
                  <c:pt idx="15">
                    <c:v>SEDECO</c:v>
                  </c:pt>
                  <c:pt idx="16">
                    <c:v>SECTURE</c:v>
                  </c:pt>
                  <c:pt idx="17">
                    <c:v>RPPC</c:v>
                  </c:pt>
                  <c:pt idx="18">
                    <c:v>ISSSTECALI</c:v>
                  </c:pt>
                  <c:pt idx="19">
                    <c:v>INDE</c:v>
                  </c:pt>
                  <c:pt idx="20">
                    <c:v>CONALEP</c:v>
                  </c:pt>
                  <c:pt idx="21">
                    <c:v>CMC</c:v>
                  </c:pt>
                  <c:pt idx="22">
                    <c:v>CESPTE</c:v>
                  </c:pt>
                  <c:pt idx="23">
                    <c:v>CESPM</c:v>
                  </c:pt>
                  <c:pt idx="24">
                    <c:v>UNEME</c:v>
                  </c:pt>
                  <c:pt idx="25">
                    <c:v>CECYTE</c:v>
                  </c:pt>
                  <c:pt idx="26">
                    <c:v>UPBC</c:v>
                  </c:pt>
                  <c:pt idx="27">
                    <c:v>PGJE</c:v>
                  </c:pt>
                  <c:pt idx="28">
                    <c:v>IPEBC</c:v>
                  </c:pt>
                  <c:pt idx="29">
                    <c:v>FIARUM</c:v>
                  </c:pt>
                  <c:pt idx="30">
                    <c:v>DIF</c:v>
                  </c:pt>
                  <c:pt idx="31">
                    <c:v>COPLADE</c:v>
                  </c:pt>
                  <c:pt idx="32">
                    <c:v>INDIVI</c:v>
                  </c:pt>
                  <c:pt idx="33">
                    <c:v>ADMICARGA</c:v>
                  </c:pt>
                  <c:pt idx="34">
                    <c:v>SEPESCA</c:v>
                  </c:pt>
                  <c:pt idx="35">
                    <c:v>SPF</c:v>
                  </c:pt>
                  <c:pt idx="36">
                    <c:v>SGG</c:v>
                  </c:pt>
                  <c:pt idx="37">
                    <c:v>SEDESOE</c:v>
                  </c:pt>
                  <c:pt idx="38">
                    <c:v>SEDAGRO</c:v>
                  </c:pt>
                  <c:pt idx="39">
                    <c:v>SEBS</c:v>
                  </c:pt>
                  <c:pt idx="40">
                    <c:v>JUEBC</c:v>
                  </c:pt>
                  <c:pt idx="41">
                    <c:v>ISEP</c:v>
                  </c:pt>
                  <c:pt idx="42">
                    <c:v>COBACH</c:v>
                  </c:pt>
                  <c:pt idx="43">
                    <c:v>INIFE-BC</c:v>
                  </c:pt>
                  <c:pt idx="44">
                    <c:v>SCTG</c:v>
                  </c:pt>
                  <c:pt idx="45">
                    <c:v>OMG</c:v>
                  </c:pt>
                </c:lvl>
                <c:lvl>
                  <c:pt idx="0">
                    <c:v>46</c:v>
                  </c:pt>
                  <c:pt idx="1">
                    <c:v>45</c:v>
                  </c:pt>
                  <c:pt idx="2">
                    <c:v>44</c:v>
                  </c:pt>
                  <c:pt idx="3">
                    <c:v>43</c:v>
                  </c:pt>
                  <c:pt idx="4">
                    <c:v>42</c:v>
                  </c:pt>
                  <c:pt idx="5">
                    <c:v>41</c:v>
                  </c:pt>
                  <c:pt idx="6">
                    <c:v>40</c:v>
                  </c:pt>
                  <c:pt idx="7">
                    <c:v>39</c:v>
                  </c:pt>
                  <c:pt idx="8">
                    <c:v>38</c:v>
                  </c:pt>
                  <c:pt idx="9">
                    <c:v>37</c:v>
                  </c:pt>
                  <c:pt idx="10">
                    <c:v>36</c:v>
                  </c:pt>
                  <c:pt idx="11">
                    <c:v>35</c:v>
                  </c:pt>
                  <c:pt idx="12">
                    <c:v>34</c:v>
                  </c:pt>
                  <c:pt idx="13">
                    <c:v>33</c:v>
                  </c:pt>
                  <c:pt idx="14">
                    <c:v>32</c:v>
                  </c:pt>
                  <c:pt idx="15">
                    <c:v>31</c:v>
                  </c:pt>
                  <c:pt idx="16">
                    <c:v>30</c:v>
                  </c:pt>
                  <c:pt idx="17">
                    <c:v>29</c:v>
                  </c:pt>
                  <c:pt idx="18">
                    <c:v>28</c:v>
                  </c:pt>
                  <c:pt idx="19">
                    <c:v>27</c:v>
                  </c:pt>
                  <c:pt idx="20">
                    <c:v>26</c:v>
                  </c:pt>
                  <c:pt idx="21">
                    <c:v>25</c:v>
                  </c:pt>
                  <c:pt idx="22">
                    <c:v>24</c:v>
                  </c:pt>
                  <c:pt idx="23">
                    <c:v>23</c:v>
                  </c:pt>
                  <c:pt idx="24">
                    <c:v>22</c:v>
                  </c:pt>
                  <c:pt idx="25">
                    <c:v>21</c:v>
                  </c:pt>
                  <c:pt idx="26">
                    <c:v>20</c:v>
                  </c:pt>
                  <c:pt idx="27">
                    <c:v>19</c:v>
                  </c:pt>
                  <c:pt idx="28">
                    <c:v>18</c:v>
                  </c:pt>
                  <c:pt idx="29">
                    <c:v>17</c:v>
                  </c:pt>
                  <c:pt idx="30">
                    <c:v>16</c:v>
                  </c:pt>
                  <c:pt idx="31">
                    <c:v>15</c:v>
                  </c:pt>
                  <c:pt idx="32">
                    <c:v>14</c:v>
                  </c:pt>
                  <c:pt idx="33">
                    <c:v>13</c:v>
                  </c:pt>
                  <c:pt idx="34">
                    <c:v>12</c:v>
                  </c:pt>
                  <c:pt idx="35">
                    <c:v>11</c:v>
                  </c:pt>
                  <c:pt idx="36">
                    <c:v>10</c:v>
                  </c:pt>
                  <c:pt idx="37">
                    <c:v>9</c:v>
                  </c:pt>
                  <c:pt idx="38">
                    <c:v>8</c:v>
                  </c:pt>
                  <c:pt idx="39">
                    <c:v>7</c:v>
                  </c:pt>
                  <c:pt idx="40">
                    <c:v>6</c:v>
                  </c:pt>
                  <c:pt idx="41">
                    <c:v>5</c:v>
                  </c:pt>
                  <c:pt idx="42">
                    <c:v>4</c:v>
                  </c:pt>
                  <c:pt idx="43">
                    <c:v>3</c:v>
                  </c:pt>
                  <c:pt idx="44">
                    <c:v>2</c:v>
                  </c:pt>
                  <c:pt idx="45">
                    <c:v>1</c:v>
                  </c:pt>
                </c:lvl>
              </c:multiLvlStrCache>
            </c:multiLvlStrRef>
          </c:cat>
          <c:val>
            <c:numRef>
              <c:f>'[2DO TRIMESTRE 2018.xlsx]Marco de Actuacion '!$C$2:$C$47</c:f>
              <c:numCache>
                <c:formatCode>0.0</c:formatCode>
                <c:ptCount val="46"/>
                <c:pt idx="0">
                  <c:v>0.5</c:v>
                </c:pt>
                <c:pt idx="1">
                  <c:v>1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2.25</c:v>
                </c:pt>
                <c:pt idx="13">
                  <c:v>2.3333333333333335</c:v>
                </c:pt>
                <c:pt idx="14">
                  <c:v>2.5</c:v>
                </c:pt>
                <c:pt idx="15">
                  <c:v>2.5</c:v>
                </c:pt>
                <c:pt idx="16">
                  <c:v>2.5</c:v>
                </c:pt>
                <c:pt idx="17">
                  <c:v>2.5</c:v>
                </c:pt>
                <c:pt idx="18">
                  <c:v>2.5</c:v>
                </c:pt>
                <c:pt idx="19">
                  <c:v>2.5</c:v>
                </c:pt>
                <c:pt idx="20">
                  <c:v>2.5</c:v>
                </c:pt>
                <c:pt idx="21">
                  <c:v>2.5</c:v>
                </c:pt>
                <c:pt idx="22">
                  <c:v>2.5</c:v>
                </c:pt>
                <c:pt idx="23">
                  <c:v>2.5</c:v>
                </c:pt>
                <c:pt idx="24">
                  <c:v>2.6666666666666665</c:v>
                </c:pt>
                <c:pt idx="25">
                  <c:v>2.6666666666666665</c:v>
                </c:pt>
                <c:pt idx="26">
                  <c:v>2.75</c:v>
                </c:pt>
                <c:pt idx="27">
                  <c:v>2.75</c:v>
                </c:pt>
                <c:pt idx="28">
                  <c:v>2.75</c:v>
                </c:pt>
                <c:pt idx="29">
                  <c:v>2.75</c:v>
                </c:pt>
                <c:pt idx="30">
                  <c:v>2.75</c:v>
                </c:pt>
                <c:pt idx="31">
                  <c:v>3</c:v>
                </c:pt>
                <c:pt idx="32">
                  <c:v>3.5</c:v>
                </c:pt>
                <c:pt idx="33">
                  <c:v>3.5</c:v>
                </c:pt>
                <c:pt idx="34">
                  <c:v>3.75</c:v>
                </c:pt>
                <c:pt idx="35">
                  <c:v>4</c:v>
                </c:pt>
                <c:pt idx="36">
                  <c:v>4</c:v>
                </c:pt>
                <c:pt idx="37">
                  <c:v>4</c:v>
                </c:pt>
                <c:pt idx="38">
                  <c:v>4</c:v>
                </c:pt>
                <c:pt idx="39">
                  <c:v>4</c:v>
                </c:pt>
                <c:pt idx="40">
                  <c:v>4</c:v>
                </c:pt>
                <c:pt idx="41">
                  <c:v>4</c:v>
                </c:pt>
                <c:pt idx="42">
                  <c:v>4</c:v>
                </c:pt>
                <c:pt idx="43">
                  <c:v>4.666666666666667</c:v>
                </c:pt>
                <c:pt idx="44">
                  <c:v>5</c:v>
                </c:pt>
                <c:pt idx="45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24D-456D-8604-5FB66C01339F}"/>
            </c:ext>
          </c:extLst>
        </c:ser>
        <c:dLbls>
          <c:showVal val="1"/>
        </c:dLbls>
        <c:overlap val="-25"/>
        <c:axId val="82762368"/>
        <c:axId val="82764160"/>
      </c:barChart>
      <c:catAx>
        <c:axId val="82762368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82764160"/>
        <c:crosses val="autoZero"/>
        <c:auto val="1"/>
        <c:lblAlgn val="ctr"/>
        <c:lblOffset val="100"/>
      </c:catAx>
      <c:valAx>
        <c:axId val="82764160"/>
        <c:scaling>
          <c:orientation val="minMax"/>
        </c:scaling>
        <c:delete val="1"/>
        <c:axPos val="l"/>
        <c:numFmt formatCode="0.0" sourceLinked="1"/>
        <c:tickLblPos val="nextTo"/>
        <c:crossAx val="82762368"/>
        <c:crosses val="autoZero"/>
        <c:crossBetween val="between"/>
      </c:valAx>
    </c:plotArea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'Control Interno '!$C$1</c:f>
              <c:strCache>
                <c:ptCount val="1"/>
                <c:pt idx="0">
                  <c:v>CALIFICACION </c:v>
                </c:pt>
              </c:strCache>
            </c:strRef>
          </c:tx>
          <c:spPr>
            <a:solidFill>
              <a:srgbClr val="92D050"/>
            </a:solidFill>
          </c:spPr>
          <c:dPt>
            <c:idx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F3-4206-8BD7-3679BA96241C}"/>
              </c:ext>
            </c:extLst>
          </c:dPt>
          <c:dPt>
            <c:idx val="1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8F3-4206-8BD7-3679BA96241C}"/>
              </c:ext>
            </c:extLst>
          </c:dPt>
          <c:dPt>
            <c:idx val="2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8F3-4206-8BD7-3679BA96241C}"/>
              </c:ext>
            </c:extLst>
          </c:dPt>
          <c:dPt>
            <c:idx val="3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8F3-4206-8BD7-3679BA96241C}"/>
              </c:ext>
            </c:extLst>
          </c:dPt>
          <c:dPt>
            <c:idx val="4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8F3-4206-8BD7-3679BA96241C}"/>
              </c:ext>
            </c:extLst>
          </c:dPt>
          <c:dPt>
            <c:idx val="5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8F3-4206-8BD7-3679BA96241C}"/>
              </c:ext>
            </c:extLst>
          </c:dPt>
          <c:dPt>
            <c:idx val="6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A8F3-4206-8BD7-3679BA96241C}"/>
              </c:ext>
            </c:extLst>
          </c:dPt>
          <c:dPt>
            <c:idx val="7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A8F3-4206-8BD7-3679BA96241C}"/>
              </c:ext>
            </c:extLst>
          </c:dPt>
          <c:dPt>
            <c:idx val="8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A8F3-4206-8BD7-3679BA96241C}"/>
              </c:ext>
            </c:extLst>
          </c:dPt>
          <c:dPt>
            <c:idx val="9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A8F3-4206-8BD7-3679BA96241C}"/>
              </c:ext>
            </c:extLst>
          </c:dPt>
          <c:dPt>
            <c:idx val="1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A8F3-4206-8BD7-3679BA96241C}"/>
              </c:ext>
            </c:extLst>
          </c:dPt>
          <c:dPt>
            <c:idx val="11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A8F3-4206-8BD7-3679BA96241C}"/>
              </c:ext>
            </c:extLst>
          </c:dPt>
          <c:dPt>
            <c:idx val="12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A8F3-4206-8BD7-3679BA96241C}"/>
              </c:ext>
            </c:extLst>
          </c:dPt>
          <c:dPt>
            <c:idx val="13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A8F3-4206-8BD7-3679BA96241C}"/>
              </c:ext>
            </c:extLst>
          </c:dPt>
          <c:dPt>
            <c:idx val="14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A8F3-4206-8BD7-3679BA96241C}"/>
              </c:ext>
            </c:extLst>
          </c:dPt>
          <c:dPt>
            <c:idx val="15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A8F3-4206-8BD7-3679BA96241C}"/>
              </c:ext>
            </c:extLst>
          </c:dPt>
          <c:dPt>
            <c:idx val="16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A8F3-4206-8BD7-3679BA96241C}"/>
              </c:ext>
            </c:extLst>
          </c:dPt>
          <c:dPt>
            <c:idx val="17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A8F3-4206-8BD7-3679BA96241C}"/>
              </c:ext>
            </c:extLst>
          </c:dPt>
          <c:dPt>
            <c:idx val="18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A8F3-4206-8BD7-3679BA96241C}"/>
              </c:ext>
            </c:extLst>
          </c:dPt>
          <c:dPt>
            <c:idx val="19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A8F3-4206-8BD7-3679BA96241C}"/>
              </c:ext>
            </c:extLst>
          </c:dPt>
          <c:dPt>
            <c:idx val="2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9-A8F3-4206-8BD7-3679BA96241C}"/>
              </c:ext>
            </c:extLst>
          </c:dPt>
          <c:dPt>
            <c:idx val="21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B-A8F3-4206-8BD7-3679BA96241C}"/>
              </c:ext>
            </c:extLst>
          </c:dPt>
          <c:dPt>
            <c:idx val="22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D-A8F3-4206-8BD7-3679BA96241C}"/>
              </c:ext>
            </c:extLst>
          </c:dPt>
          <c:dPt>
            <c:idx val="23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F-A8F3-4206-8BD7-3679BA96241C}"/>
              </c:ext>
            </c:extLst>
          </c:dPt>
          <c:dPt>
            <c:idx val="24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1-A8F3-4206-8BD7-3679BA96241C}"/>
              </c:ext>
            </c:extLst>
          </c:dPt>
          <c:dPt>
            <c:idx val="25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3-A8F3-4206-8BD7-3679BA96241C}"/>
              </c:ext>
            </c:extLst>
          </c:dPt>
          <c:dPt>
            <c:idx val="26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5-A8F3-4206-8BD7-3679BA96241C}"/>
              </c:ext>
            </c:extLst>
          </c:dPt>
          <c:dPt>
            <c:idx val="27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7-A8F3-4206-8BD7-3679BA96241C}"/>
              </c:ext>
            </c:extLst>
          </c:dPt>
          <c:dPt>
            <c:idx val="28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9-A8F3-4206-8BD7-3679BA9624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 sz="900"/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'Control Interno '!$A$2:$B$46</c:f>
              <c:multiLvlStrCache>
                <c:ptCount val="45"/>
                <c:lvl>
                  <c:pt idx="0">
                    <c:v>CESPM</c:v>
                  </c:pt>
                  <c:pt idx="1">
                    <c:v>UPBC</c:v>
                  </c:pt>
                  <c:pt idx="2">
                    <c:v>CESPE</c:v>
                  </c:pt>
                  <c:pt idx="3">
                    <c:v>ISESALUD</c:v>
                  </c:pt>
                  <c:pt idx="4">
                    <c:v>INDIVI</c:v>
                  </c:pt>
                  <c:pt idx="5">
                    <c:v>UNEME</c:v>
                  </c:pt>
                  <c:pt idx="6">
                    <c:v>CESPT</c:v>
                  </c:pt>
                  <c:pt idx="7">
                    <c:v>SIDUE</c:v>
                  </c:pt>
                  <c:pt idx="8">
                    <c:v>ISEP</c:v>
                  </c:pt>
                  <c:pt idx="9">
                    <c:v>CMC</c:v>
                  </c:pt>
                  <c:pt idx="10">
                    <c:v>ICBC</c:v>
                  </c:pt>
                  <c:pt idx="11">
                    <c:v>SEDAGRO</c:v>
                  </c:pt>
                  <c:pt idx="12">
                    <c:v>STPS</c:v>
                  </c:pt>
                  <c:pt idx="13">
                    <c:v>SCTG</c:v>
                  </c:pt>
                  <c:pt idx="14">
                    <c:v>SPF</c:v>
                  </c:pt>
                  <c:pt idx="15">
                    <c:v>IPEBC</c:v>
                  </c:pt>
                  <c:pt idx="16">
                    <c:v>CONALEP</c:v>
                  </c:pt>
                  <c:pt idx="17">
                    <c:v>ISSSTECALI</c:v>
                  </c:pt>
                  <c:pt idx="18">
                    <c:v>SPA</c:v>
                  </c:pt>
                  <c:pt idx="19">
                    <c:v>SGG</c:v>
                  </c:pt>
                  <c:pt idx="20">
                    <c:v>SEPESCA</c:v>
                  </c:pt>
                  <c:pt idx="21">
                    <c:v>SEDESOE</c:v>
                  </c:pt>
                  <c:pt idx="22">
                    <c:v>COBACH</c:v>
                  </c:pt>
                  <c:pt idx="23">
                    <c:v>JUEBC</c:v>
                  </c:pt>
                  <c:pt idx="24">
                    <c:v>CECYTE</c:v>
                  </c:pt>
                  <c:pt idx="25">
                    <c:v>REPSS</c:v>
                  </c:pt>
                  <c:pt idx="26">
                    <c:v>INDE</c:v>
                  </c:pt>
                  <c:pt idx="27">
                    <c:v>DIF</c:v>
                  </c:pt>
                  <c:pt idx="28">
                    <c:v>ADMICARGA</c:v>
                  </c:pt>
                  <c:pt idx="29">
                    <c:v>CAME</c:v>
                  </c:pt>
                  <c:pt idx="30">
                    <c:v>RPPC</c:v>
                  </c:pt>
                  <c:pt idx="31">
                    <c:v>SSP</c:v>
                  </c:pt>
                  <c:pt idx="32">
                    <c:v>INIFE</c:v>
                  </c:pt>
                  <c:pt idx="33">
                    <c:v>CEA</c:v>
                  </c:pt>
                  <c:pt idx="34">
                    <c:v>OMG</c:v>
                  </c:pt>
                  <c:pt idx="35">
                    <c:v>COPLADE</c:v>
                  </c:pt>
                  <c:pt idx="36">
                    <c:v>INJUVEN</c:v>
                  </c:pt>
                  <c:pt idx="37">
                    <c:v>SEDECO</c:v>
                  </c:pt>
                  <c:pt idx="38">
                    <c:v>PGJE</c:v>
                  </c:pt>
                  <c:pt idx="39">
                    <c:v>CESPTE</c:v>
                  </c:pt>
                  <c:pt idx="40">
                    <c:v>INMUJER</c:v>
                  </c:pt>
                  <c:pt idx="41">
                    <c:v>UTT</c:v>
                  </c:pt>
                  <c:pt idx="42">
                    <c:v>CEEBC</c:v>
                  </c:pt>
                  <c:pt idx="43">
                    <c:v>SECTURE</c:v>
                  </c:pt>
                  <c:pt idx="44">
                    <c:v>FIARUM</c:v>
                  </c:pt>
                </c:lvl>
                <c:lvl>
                  <c:pt idx="0">
                    <c:v>45</c:v>
                  </c:pt>
                  <c:pt idx="1">
                    <c:v>44</c:v>
                  </c:pt>
                  <c:pt idx="2">
                    <c:v>43</c:v>
                  </c:pt>
                  <c:pt idx="3">
                    <c:v>42</c:v>
                  </c:pt>
                  <c:pt idx="4">
                    <c:v>41</c:v>
                  </c:pt>
                  <c:pt idx="5">
                    <c:v>40</c:v>
                  </c:pt>
                  <c:pt idx="6">
                    <c:v>39</c:v>
                  </c:pt>
                  <c:pt idx="7">
                    <c:v>38</c:v>
                  </c:pt>
                  <c:pt idx="8">
                    <c:v>37</c:v>
                  </c:pt>
                  <c:pt idx="9">
                    <c:v>36</c:v>
                  </c:pt>
                  <c:pt idx="10">
                    <c:v>35</c:v>
                  </c:pt>
                  <c:pt idx="11">
                    <c:v>34</c:v>
                  </c:pt>
                  <c:pt idx="12">
                    <c:v>33</c:v>
                  </c:pt>
                  <c:pt idx="13">
                    <c:v>32</c:v>
                  </c:pt>
                  <c:pt idx="14">
                    <c:v>31</c:v>
                  </c:pt>
                  <c:pt idx="15">
                    <c:v>30</c:v>
                  </c:pt>
                  <c:pt idx="16">
                    <c:v>29</c:v>
                  </c:pt>
                  <c:pt idx="17">
                    <c:v>28</c:v>
                  </c:pt>
                  <c:pt idx="18">
                    <c:v>27</c:v>
                  </c:pt>
                  <c:pt idx="19">
                    <c:v>26</c:v>
                  </c:pt>
                  <c:pt idx="20">
                    <c:v>25</c:v>
                  </c:pt>
                  <c:pt idx="21">
                    <c:v>24</c:v>
                  </c:pt>
                  <c:pt idx="22">
                    <c:v>23</c:v>
                  </c:pt>
                  <c:pt idx="23">
                    <c:v>22</c:v>
                  </c:pt>
                  <c:pt idx="24">
                    <c:v>21</c:v>
                  </c:pt>
                  <c:pt idx="25">
                    <c:v>20</c:v>
                  </c:pt>
                  <c:pt idx="26">
                    <c:v>19</c:v>
                  </c:pt>
                  <c:pt idx="27">
                    <c:v>18</c:v>
                  </c:pt>
                  <c:pt idx="28">
                    <c:v>17</c:v>
                  </c:pt>
                  <c:pt idx="29">
                    <c:v>16</c:v>
                  </c:pt>
                  <c:pt idx="30">
                    <c:v>15</c:v>
                  </c:pt>
                  <c:pt idx="31">
                    <c:v>14</c:v>
                  </c:pt>
                  <c:pt idx="32">
                    <c:v>13</c:v>
                  </c:pt>
                  <c:pt idx="33">
                    <c:v>12</c:v>
                  </c:pt>
                  <c:pt idx="34">
                    <c:v>11</c:v>
                  </c:pt>
                  <c:pt idx="35">
                    <c:v>10</c:v>
                  </c:pt>
                  <c:pt idx="36">
                    <c:v>9</c:v>
                  </c:pt>
                  <c:pt idx="37">
                    <c:v>8</c:v>
                  </c:pt>
                  <c:pt idx="38">
                    <c:v>7</c:v>
                  </c:pt>
                  <c:pt idx="39">
                    <c:v>6</c:v>
                  </c:pt>
                  <c:pt idx="40">
                    <c:v>5</c:v>
                  </c:pt>
                  <c:pt idx="41">
                    <c:v>4</c:v>
                  </c:pt>
                  <c:pt idx="42">
                    <c:v>3</c:v>
                  </c:pt>
                  <c:pt idx="43">
                    <c:v>2</c:v>
                  </c:pt>
                  <c:pt idx="44">
                    <c:v>1</c:v>
                  </c:pt>
                </c:lvl>
              </c:multiLvlStrCache>
            </c:multiLvlStrRef>
          </c:cat>
          <c:val>
            <c:numRef>
              <c:f>'Control Interno '!$C$2:$C$46</c:f>
              <c:numCache>
                <c:formatCode>0.0</c:formatCode>
                <c:ptCount val="45"/>
                <c:pt idx="0">
                  <c:v>6.1</c:v>
                </c:pt>
                <c:pt idx="1">
                  <c:v>6.13</c:v>
                </c:pt>
                <c:pt idx="2">
                  <c:v>6.2039999999999997</c:v>
                </c:pt>
                <c:pt idx="3">
                  <c:v>6.22</c:v>
                </c:pt>
                <c:pt idx="4">
                  <c:v>6.2700000000000005</c:v>
                </c:pt>
                <c:pt idx="5">
                  <c:v>6.41</c:v>
                </c:pt>
                <c:pt idx="6">
                  <c:v>6.75</c:v>
                </c:pt>
                <c:pt idx="7">
                  <c:v>7.04</c:v>
                </c:pt>
                <c:pt idx="8">
                  <c:v>7.0460000000000003</c:v>
                </c:pt>
                <c:pt idx="9">
                  <c:v>7.09</c:v>
                </c:pt>
                <c:pt idx="10">
                  <c:v>7.13</c:v>
                </c:pt>
                <c:pt idx="11">
                  <c:v>7.14</c:v>
                </c:pt>
                <c:pt idx="12">
                  <c:v>7.14</c:v>
                </c:pt>
                <c:pt idx="13">
                  <c:v>7.21</c:v>
                </c:pt>
                <c:pt idx="14">
                  <c:v>7.3</c:v>
                </c:pt>
                <c:pt idx="15">
                  <c:v>7.34</c:v>
                </c:pt>
                <c:pt idx="16">
                  <c:v>7.34</c:v>
                </c:pt>
                <c:pt idx="17">
                  <c:v>7.41</c:v>
                </c:pt>
                <c:pt idx="18">
                  <c:v>7.46</c:v>
                </c:pt>
                <c:pt idx="19">
                  <c:v>7.52</c:v>
                </c:pt>
                <c:pt idx="20">
                  <c:v>7.55</c:v>
                </c:pt>
                <c:pt idx="21">
                  <c:v>7.58</c:v>
                </c:pt>
                <c:pt idx="22">
                  <c:v>7.59</c:v>
                </c:pt>
                <c:pt idx="23">
                  <c:v>7.74</c:v>
                </c:pt>
                <c:pt idx="24">
                  <c:v>7.74</c:v>
                </c:pt>
                <c:pt idx="25">
                  <c:v>7.78</c:v>
                </c:pt>
                <c:pt idx="26">
                  <c:v>7.81</c:v>
                </c:pt>
                <c:pt idx="27">
                  <c:v>7.83</c:v>
                </c:pt>
                <c:pt idx="28">
                  <c:v>7.99</c:v>
                </c:pt>
                <c:pt idx="29">
                  <c:v>8</c:v>
                </c:pt>
                <c:pt idx="30">
                  <c:v>8.01</c:v>
                </c:pt>
                <c:pt idx="31">
                  <c:v>8.02</c:v>
                </c:pt>
                <c:pt idx="32">
                  <c:v>8.06</c:v>
                </c:pt>
                <c:pt idx="33">
                  <c:v>8.09</c:v>
                </c:pt>
                <c:pt idx="34">
                  <c:v>8.16</c:v>
                </c:pt>
                <c:pt idx="35">
                  <c:v>8.17</c:v>
                </c:pt>
                <c:pt idx="36">
                  <c:v>8.2100000000000009</c:v>
                </c:pt>
                <c:pt idx="37">
                  <c:v>8.32</c:v>
                </c:pt>
                <c:pt idx="38">
                  <c:v>8.3700000000000028</c:v>
                </c:pt>
                <c:pt idx="39">
                  <c:v>8.83</c:v>
                </c:pt>
                <c:pt idx="40">
                  <c:v>8.89</c:v>
                </c:pt>
                <c:pt idx="41">
                  <c:v>8.91</c:v>
                </c:pt>
                <c:pt idx="42">
                  <c:v>9.3240000000000016</c:v>
                </c:pt>
                <c:pt idx="43">
                  <c:v>9.39</c:v>
                </c:pt>
                <c:pt idx="44">
                  <c:v>9.68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3A-A8F3-4206-8BD7-3679BA96241C}"/>
            </c:ext>
          </c:extLst>
        </c:ser>
        <c:dLbls>
          <c:showVal val="1"/>
        </c:dLbls>
        <c:overlap val="-25"/>
        <c:axId val="83058688"/>
        <c:axId val="83060224"/>
      </c:barChart>
      <c:catAx>
        <c:axId val="83058688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83060224"/>
        <c:crosses val="autoZero"/>
        <c:auto val="1"/>
        <c:lblAlgn val="ctr"/>
        <c:lblOffset val="100"/>
      </c:catAx>
      <c:valAx>
        <c:axId val="83060224"/>
        <c:scaling>
          <c:orientation val="minMax"/>
        </c:scaling>
        <c:delete val="1"/>
        <c:axPos val="l"/>
        <c:numFmt formatCode="0.0" sourceLinked="1"/>
        <c:tickLblPos val="nextTo"/>
        <c:crossAx val="83058688"/>
        <c:crosses val="autoZero"/>
        <c:crossBetween val="between"/>
      </c:valAx>
    </c:plotArea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plotArea>
      <c:layout/>
      <c:barChart>
        <c:barDir val="col"/>
        <c:grouping val="clustered"/>
        <c:ser>
          <c:idx val="0"/>
          <c:order val="0"/>
          <c:spPr>
            <a:solidFill>
              <a:srgbClr val="FFC000"/>
            </a:solidFill>
          </c:spPr>
          <c:dPt>
            <c:idx val="18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380-4967-8004-C9DB0E297524}"/>
              </c:ext>
            </c:extLst>
          </c:dPt>
          <c:dPt>
            <c:idx val="19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380-4967-8004-C9DB0E297524}"/>
              </c:ext>
            </c:extLst>
          </c:dPt>
          <c:dPt>
            <c:idx val="20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380-4967-8004-C9DB0E297524}"/>
              </c:ext>
            </c:extLst>
          </c:dPt>
          <c:dPt>
            <c:idx val="21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380-4967-8004-C9DB0E297524}"/>
              </c:ext>
            </c:extLst>
          </c:dPt>
          <c:dPt>
            <c:idx val="22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380-4967-8004-C9DB0E297524}"/>
              </c:ext>
            </c:extLst>
          </c:dPt>
          <c:dPt>
            <c:idx val="23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380-4967-8004-C9DB0E297524}"/>
              </c:ext>
            </c:extLst>
          </c:dPt>
          <c:dPt>
            <c:idx val="24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380-4967-8004-C9DB0E297524}"/>
              </c:ext>
            </c:extLst>
          </c:dPt>
          <c:dPt>
            <c:idx val="25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380-4967-8004-C9DB0E297524}"/>
              </c:ext>
            </c:extLst>
          </c:dPt>
          <c:dPt>
            <c:idx val="26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9380-4967-8004-C9DB0E297524}"/>
              </c:ext>
            </c:extLst>
          </c:dPt>
          <c:dPt>
            <c:idx val="27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9380-4967-8004-C9DB0E297524}"/>
              </c:ext>
            </c:extLst>
          </c:dPt>
          <c:dPt>
            <c:idx val="28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9380-4967-8004-C9DB0E297524}"/>
              </c:ext>
            </c:extLst>
          </c:dPt>
          <c:dPt>
            <c:idx val="29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9380-4967-8004-C9DB0E29752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/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'[2DO TRIMESTRE 2018.xlsx]FEEBOX'!$A$2:$B$31</c:f>
              <c:multiLvlStrCache>
                <c:ptCount val="30"/>
                <c:lvl>
                  <c:pt idx="0">
                    <c:v>SPF </c:v>
                  </c:pt>
                  <c:pt idx="1">
                    <c:v>INDIVI </c:v>
                  </c:pt>
                  <c:pt idx="2">
                    <c:v>PGJE</c:v>
                  </c:pt>
                  <c:pt idx="3">
                    <c:v>CESPE </c:v>
                  </c:pt>
                  <c:pt idx="4">
                    <c:v>ISESALUD </c:v>
                  </c:pt>
                  <c:pt idx="5">
                    <c:v>IPBC </c:v>
                  </c:pt>
                  <c:pt idx="6">
                    <c:v>ICBC </c:v>
                  </c:pt>
                  <c:pt idx="7">
                    <c:v>SEPESCA </c:v>
                  </c:pt>
                  <c:pt idx="8">
                    <c:v>ISSSTECALI </c:v>
                  </c:pt>
                  <c:pt idx="9">
                    <c:v>CESPM </c:v>
                  </c:pt>
                  <c:pt idx="10">
                    <c:v>SGG </c:v>
                  </c:pt>
                  <c:pt idx="11">
                    <c:v>RPPC </c:v>
                  </c:pt>
                  <c:pt idx="12">
                    <c:v>DIF </c:v>
                  </c:pt>
                  <c:pt idx="13">
                    <c:v>CESPT </c:v>
                  </c:pt>
                  <c:pt idx="14">
                    <c:v>SEE </c:v>
                  </c:pt>
                  <c:pt idx="15">
                    <c:v>STPS </c:v>
                  </c:pt>
                  <c:pt idx="16">
                    <c:v>SSP </c:v>
                  </c:pt>
                  <c:pt idx="17">
                    <c:v>CESPTE </c:v>
                  </c:pt>
                  <c:pt idx="18">
                    <c:v>EJECUTIVO</c:v>
                  </c:pt>
                  <c:pt idx="19">
                    <c:v>REPSS </c:v>
                  </c:pt>
                  <c:pt idx="20">
                    <c:v>JUEBC </c:v>
                  </c:pt>
                  <c:pt idx="21">
                    <c:v>SCTG</c:v>
                  </c:pt>
                  <c:pt idx="22">
                    <c:v>SECTURE </c:v>
                  </c:pt>
                  <c:pt idx="23">
                    <c:v>INJUVEN </c:v>
                  </c:pt>
                  <c:pt idx="24">
                    <c:v>SEDESOE </c:v>
                  </c:pt>
                  <c:pt idx="25">
                    <c:v>SEFOA </c:v>
                  </c:pt>
                  <c:pt idx="26">
                    <c:v>COBACH </c:v>
                  </c:pt>
                  <c:pt idx="27">
                    <c:v>SEDECO </c:v>
                  </c:pt>
                  <c:pt idx="28">
                    <c:v>UNEME</c:v>
                  </c:pt>
                  <c:pt idx="29">
                    <c:v>INMUJER </c:v>
                  </c:pt>
                </c:lvl>
                <c:lvl>
                  <c:pt idx="0">
                    <c:v>30</c:v>
                  </c:pt>
                  <c:pt idx="1">
                    <c:v>29</c:v>
                  </c:pt>
                  <c:pt idx="2">
                    <c:v>28</c:v>
                  </c:pt>
                  <c:pt idx="3">
                    <c:v>27</c:v>
                  </c:pt>
                  <c:pt idx="4">
                    <c:v>26</c:v>
                  </c:pt>
                  <c:pt idx="5">
                    <c:v>25</c:v>
                  </c:pt>
                  <c:pt idx="6">
                    <c:v>24</c:v>
                  </c:pt>
                  <c:pt idx="7">
                    <c:v>23</c:v>
                  </c:pt>
                  <c:pt idx="8">
                    <c:v>22</c:v>
                  </c:pt>
                  <c:pt idx="9">
                    <c:v>21</c:v>
                  </c:pt>
                  <c:pt idx="10">
                    <c:v>20</c:v>
                  </c:pt>
                  <c:pt idx="11">
                    <c:v>19</c:v>
                  </c:pt>
                  <c:pt idx="12">
                    <c:v>18</c:v>
                  </c:pt>
                  <c:pt idx="13">
                    <c:v>17</c:v>
                  </c:pt>
                  <c:pt idx="14">
                    <c:v>16</c:v>
                  </c:pt>
                  <c:pt idx="15">
                    <c:v>15</c:v>
                  </c:pt>
                  <c:pt idx="16">
                    <c:v>14</c:v>
                  </c:pt>
                  <c:pt idx="17">
                    <c:v>13</c:v>
                  </c:pt>
                  <c:pt idx="18">
                    <c:v>12</c:v>
                  </c:pt>
                  <c:pt idx="19">
                    <c:v>11</c:v>
                  </c:pt>
                  <c:pt idx="20">
                    <c:v>10</c:v>
                  </c:pt>
                  <c:pt idx="21">
                    <c:v>9</c:v>
                  </c:pt>
                  <c:pt idx="22">
                    <c:v>8</c:v>
                  </c:pt>
                  <c:pt idx="23">
                    <c:v>7</c:v>
                  </c:pt>
                  <c:pt idx="24">
                    <c:v>6</c:v>
                  </c:pt>
                  <c:pt idx="25">
                    <c:v>5</c:v>
                  </c:pt>
                  <c:pt idx="26">
                    <c:v>4</c:v>
                  </c:pt>
                  <c:pt idx="27">
                    <c:v>3</c:v>
                  </c:pt>
                  <c:pt idx="28">
                    <c:v>2</c:v>
                  </c:pt>
                  <c:pt idx="29">
                    <c:v>1</c:v>
                  </c:pt>
                </c:lvl>
              </c:multiLvlStrCache>
            </c:multiLvlStrRef>
          </c:cat>
          <c:val>
            <c:numRef>
              <c:f>'[2DO TRIMESTRE 2018.xlsx]FEEBOX'!$C$2:$C$31</c:f>
              <c:numCache>
                <c:formatCode>0.0</c:formatCode>
                <c:ptCount val="30"/>
                <c:pt idx="0">
                  <c:v>6.0787313307185764</c:v>
                </c:pt>
                <c:pt idx="1">
                  <c:v>6.1610049105812346</c:v>
                </c:pt>
                <c:pt idx="2">
                  <c:v>6.4113849594208965</c:v>
                </c:pt>
                <c:pt idx="3">
                  <c:v>6.4291765278856889</c:v>
                </c:pt>
                <c:pt idx="4">
                  <c:v>6.4625565207612246</c:v>
                </c:pt>
                <c:pt idx="5">
                  <c:v>6.7003470292491984</c:v>
                </c:pt>
                <c:pt idx="6">
                  <c:v>6.80305070886903</c:v>
                </c:pt>
                <c:pt idx="7">
                  <c:v>6.8971425166115381</c:v>
                </c:pt>
                <c:pt idx="8">
                  <c:v>6.9070857314365766</c:v>
                </c:pt>
                <c:pt idx="9">
                  <c:v>6.9818857964486503</c:v>
                </c:pt>
                <c:pt idx="10">
                  <c:v>6.9845990864892684</c:v>
                </c:pt>
                <c:pt idx="11">
                  <c:v>7.0328457113864875</c:v>
                </c:pt>
                <c:pt idx="12">
                  <c:v>7.083224842451985</c:v>
                </c:pt>
                <c:pt idx="13">
                  <c:v>7.1484021119997552</c:v>
                </c:pt>
                <c:pt idx="14">
                  <c:v>7.1867627632110187</c:v>
                </c:pt>
                <c:pt idx="15">
                  <c:v>7.3916959386049985</c:v>
                </c:pt>
                <c:pt idx="16">
                  <c:v>7.9326874800907605</c:v>
                </c:pt>
                <c:pt idx="17">
                  <c:v>7.9343490409769863</c:v>
                </c:pt>
                <c:pt idx="18">
                  <c:v>8.0911565886066548</c:v>
                </c:pt>
                <c:pt idx="19">
                  <c:v>8.1892225211848491</c:v>
                </c:pt>
                <c:pt idx="20">
                  <c:v>8.198505417576909</c:v>
                </c:pt>
                <c:pt idx="21">
                  <c:v>8.2396549982978158</c:v>
                </c:pt>
                <c:pt idx="22">
                  <c:v>8.2613636363636349</c:v>
                </c:pt>
                <c:pt idx="23">
                  <c:v>8.2931817332185673</c:v>
                </c:pt>
                <c:pt idx="24">
                  <c:v>8.2968359547948687</c:v>
                </c:pt>
                <c:pt idx="25">
                  <c:v>8.7750181554103133</c:v>
                </c:pt>
                <c:pt idx="26">
                  <c:v>8.9802454124767177</c:v>
                </c:pt>
                <c:pt idx="27">
                  <c:v>9.0008665169955506</c:v>
                </c:pt>
                <c:pt idx="28">
                  <c:v>9.0752142318459956</c:v>
                </c:pt>
                <c:pt idx="29">
                  <c:v>9.1701956580005355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9380-4967-8004-C9DB0E297524}"/>
            </c:ext>
          </c:extLst>
        </c:ser>
        <c:dLbls>
          <c:showVal val="1"/>
        </c:dLbls>
        <c:overlap val="-25"/>
        <c:axId val="83175296"/>
        <c:axId val="83176832"/>
      </c:barChart>
      <c:catAx>
        <c:axId val="83175296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83176832"/>
        <c:crosses val="autoZero"/>
        <c:auto val="1"/>
        <c:lblAlgn val="ctr"/>
        <c:lblOffset val="100"/>
      </c:catAx>
      <c:valAx>
        <c:axId val="83176832"/>
        <c:scaling>
          <c:orientation val="minMax"/>
        </c:scaling>
        <c:delete val="1"/>
        <c:axPos val="l"/>
        <c:numFmt formatCode="0.0" sourceLinked="1"/>
        <c:tickLblPos val="nextTo"/>
        <c:crossAx val="83175296"/>
        <c:crosses val="autoZero"/>
        <c:crossBetween val="between"/>
      </c:valAx>
    </c:plotArea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plotArea>
      <c:layout>
        <c:manualLayout>
          <c:layoutTarget val="inner"/>
          <c:xMode val="edge"/>
          <c:yMode val="edge"/>
          <c:x val="1.807511770498536E-2"/>
          <c:y val="0.13010318024664638"/>
          <c:w val="0.96384976459003002"/>
          <c:h val="0.63717056517129422"/>
        </c:manualLayout>
      </c:layout>
      <c:barChart>
        <c:barDir val="col"/>
        <c:grouping val="clustered"/>
        <c:ser>
          <c:idx val="0"/>
          <c:order val="0"/>
          <c:tx>
            <c:strRef>
              <c:f>'[2DO TRIMESTRE 2018.xlsx]SETYS'!$C$1</c:f>
              <c:strCache>
                <c:ptCount val="1"/>
                <c:pt idx="0">
                  <c:v>CALIFICACION </c:v>
                </c:pt>
              </c:strCache>
            </c:strRef>
          </c:tx>
          <c:spPr>
            <a:solidFill>
              <a:srgbClr val="FFC000"/>
            </a:solidFill>
          </c:spPr>
          <c:dPt>
            <c:idx val="11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7FF-4C00-BBF0-B85A19B721F5}"/>
              </c:ext>
            </c:extLst>
          </c:dPt>
          <c:dPt>
            <c:idx val="12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7FF-4C00-BBF0-B85A19B721F5}"/>
              </c:ext>
            </c:extLst>
          </c:dPt>
          <c:dPt>
            <c:idx val="13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7FF-4C00-BBF0-B85A19B721F5}"/>
              </c:ext>
            </c:extLst>
          </c:dPt>
          <c:dPt>
            <c:idx val="14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7FF-4C00-BBF0-B85A19B721F5}"/>
              </c:ext>
            </c:extLst>
          </c:dPt>
          <c:dPt>
            <c:idx val="15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7FF-4C00-BBF0-B85A19B721F5}"/>
              </c:ext>
            </c:extLst>
          </c:dPt>
          <c:dPt>
            <c:idx val="16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7FF-4C00-BBF0-B85A19B721F5}"/>
              </c:ext>
            </c:extLst>
          </c:dPt>
          <c:dPt>
            <c:idx val="17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7FF-4C00-BBF0-B85A19B721F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/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'[2DO TRIMESTRE 2018.xlsx]SETYS'!$A$2:$B$19</c:f>
              <c:multiLvlStrCache>
                <c:ptCount val="18"/>
                <c:lvl>
                  <c:pt idx="0">
                    <c:v>CESPE</c:v>
                  </c:pt>
                  <c:pt idx="1">
                    <c:v>ISESALUD</c:v>
                  </c:pt>
                  <c:pt idx="2">
                    <c:v>ISSSTECALI</c:v>
                  </c:pt>
                  <c:pt idx="3">
                    <c:v>JUEBC</c:v>
                  </c:pt>
                  <c:pt idx="4">
                    <c:v>INDIVI</c:v>
                  </c:pt>
                  <c:pt idx="5">
                    <c:v>PGJE</c:v>
                  </c:pt>
                  <c:pt idx="6">
                    <c:v>SSP</c:v>
                  </c:pt>
                  <c:pt idx="7">
                    <c:v>SPF</c:v>
                  </c:pt>
                  <c:pt idx="8">
                    <c:v>SGG</c:v>
                  </c:pt>
                  <c:pt idx="9">
                    <c:v>SEBS</c:v>
                  </c:pt>
                  <c:pt idx="10">
                    <c:v>REPPS</c:v>
                  </c:pt>
                  <c:pt idx="11">
                    <c:v>IPBC</c:v>
                  </c:pt>
                  <c:pt idx="12">
                    <c:v>CESPM</c:v>
                  </c:pt>
                  <c:pt idx="13">
                    <c:v>DIF</c:v>
                  </c:pt>
                  <c:pt idx="14">
                    <c:v>SEDESOE</c:v>
                  </c:pt>
                  <c:pt idx="15">
                    <c:v>CESPT</c:v>
                  </c:pt>
                  <c:pt idx="16">
                    <c:v>RPPC</c:v>
                  </c:pt>
                  <c:pt idx="17">
                    <c:v>CESPTE</c:v>
                  </c:pt>
                </c:lvl>
                <c:lvl>
                  <c:pt idx="0">
                    <c:v>18</c:v>
                  </c:pt>
                  <c:pt idx="1">
                    <c:v>17</c:v>
                  </c:pt>
                  <c:pt idx="2">
                    <c:v>16</c:v>
                  </c:pt>
                  <c:pt idx="3">
                    <c:v>15</c:v>
                  </c:pt>
                  <c:pt idx="4">
                    <c:v>14</c:v>
                  </c:pt>
                  <c:pt idx="5">
                    <c:v>13</c:v>
                  </c:pt>
                  <c:pt idx="6">
                    <c:v>12</c:v>
                  </c:pt>
                  <c:pt idx="7">
                    <c:v>11</c:v>
                  </c:pt>
                  <c:pt idx="8">
                    <c:v>10</c:v>
                  </c:pt>
                  <c:pt idx="9">
                    <c:v>9</c:v>
                  </c:pt>
                  <c:pt idx="10">
                    <c:v>8</c:v>
                  </c:pt>
                  <c:pt idx="11">
                    <c:v>7</c:v>
                  </c:pt>
                  <c:pt idx="12">
                    <c:v>6</c:v>
                  </c:pt>
                  <c:pt idx="13">
                    <c:v>5</c:v>
                  </c:pt>
                  <c:pt idx="14">
                    <c:v>4</c:v>
                  </c:pt>
                  <c:pt idx="15">
                    <c:v>3</c:v>
                  </c:pt>
                  <c:pt idx="16">
                    <c:v>2</c:v>
                  </c:pt>
                  <c:pt idx="17">
                    <c:v>1</c:v>
                  </c:pt>
                </c:lvl>
              </c:multiLvlStrCache>
            </c:multiLvlStrRef>
          </c:cat>
          <c:val>
            <c:numRef>
              <c:f>'[2DO TRIMESTRE 2018.xlsx]SETYS'!$C$2:$C$19</c:f>
              <c:numCache>
                <c:formatCode>0.0</c:formatCode>
                <c:ptCount val="18"/>
                <c:pt idx="0">
                  <c:v>6.9380952380952365</c:v>
                </c:pt>
                <c:pt idx="1">
                  <c:v>7.5589123867069432</c:v>
                </c:pt>
                <c:pt idx="2">
                  <c:v>7.6430594900849895</c:v>
                </c:pt>
                <c:pt idx="3">
                  <c:v>7.7287234042553221</c:v>
                </c:pt>
                <c:pt idx="4">
                  <c:v>7.7422680412371134</c:v>
                </c:pt>
                <c:pt idx="5">
                  <c:v>7.7901069518716586</c:v>
                </c:pt>
                <c:pt idx="6">
                  <c:v>7.8109452736318374</c:v>
                </c:pt>
                <c:pt idx="7">
                  <c:v>7.8387755102040817</c:v>
                </c:pt>
                <c:pt idx="8">
                  <c:v>7.854077253218879</c:v>
                </c:pt>
                <c:pt idx="9">
                  <c:v>7.8900709219858145</c:v>
                </c:pt>
                <c:pt idx="10">
                  <c:v>7.8954741379310347</c:v>
                </c:pt>
                <c:pt idx="11">
                  <c:v>8.0340909090909101</c:v>
                </c:pt>
                <c:pt idx="12">
                  <c:v>8.150190114068451</c:v>
                </c:pt>
                <c:pt idx="13">
                  <c:v>8.2348721915544285</c:v>
                </c:pt>
                <c:pt idx="14">
                  <c:v>8.3149350649350655</c:v>
                </c:pt>
                <c:pt idx="15">
                  <c:v>8.3251599843280708</c:v>
                </c:pt>
                <c:pt idx="16">
                  <c:v>8.6550771632738819</c:v>
                </c:pt>
                <c:pt idx="17">
                  <c:v>9.4821428571428683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F7FF-4C00-BBF0-B85A19B721F5}"/>
            </c:ext>
          </c:extLst>
        </c:ser>
        <c:dLbls>
          <c:showVal val="1"/>
        </c:dLbls>
        <c:overlap val="-25"/>
        <c:axId val="83245312"/>
        <c:axId val="83247104"/>
      </c:barChart>
      <c:catAx>
        <c:axId val="83245312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83247104"/>
        <c:crosses val="autoZero"/>
        <c:auto val="1"/>
        <c:lblAlgn val="ctr"/>
        <c:lblOffset val="100"/>
      </c:catAx>
      <c:valAx>
        <c:axId val="83247104"/>
        <c:scaling>
          <c:orientation val="minMax"/>
        </c:scaling>
        <c:delete val="1"/>
        <c:axPos val="l"/>
        <c:numFmt formatCode="0.0" sourceLinked="1"/>
        <c:tickLblPos val="nextTo"/>
        <c:crossAx val="83245312"/>
        <c:crosses val="autoZero"/>
        <c:crossBetween val="between"/>
      </c:valAx>
    </c:plotArea>
    <c:plotVisOnly val="1"/>
    <c:dispBlanksAs val="gap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'[2DO TRIMESTRE 2018.xlsx]Medios'!$C$1</c:f>
              <c:strCache>
                <c:ptCount val="1"/>
                <c:pt idx="0">
                  <c:v>PROMEDIO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EDA-49A2-A523-7D99F70A5200}"/>
              </c:ext>
            </c:extLst>
          </c:dPt>
          <c:dPt>
            <c:idx val="1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EDA-49A2-A523-7D99F70A5200}"/>
              </c:ext>
            </c:extLst>
          </c:dPt>
          <c:dPt>
            <c:idx val="2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EDA-49A2-A523-7D99F70A5200}"/>
              </c:ext>
            </c:extLst>
          </c:dPt>
          <c:dPt>
            <c:idx val="3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EDA-49A2-A523-7D99F70A5200}"/>
              </c:ext>
            </c:extLst>
          </c:dPt>
          <c:dPt>
            <c:idx val="4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EDA-49A2-A523-7D99F70A5200}"/>
              </c:ext>
            </c:extLst>
          </c:dPt>
          <c:dPt>
            <c:idx val="5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EDA-49A2-A523-7D99F70A5200}"/>
              </c:ext>
            </c:extLst>
          </c:dPt>
          <c:dPt>
            <c:idx val="6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EDA-49A2-A523-7D99F70A5200}"/>
              </c:ext>
            </c:extLst>
          </c:dPt>
          <c:dPt>
            <c:idx val="7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1EDA-49A2-A523-7D99F70A5200}"/>
              </c:ext>
            </c:extLst>
          </c:dPt>
          <c:dPt>
            <c:idx val="8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1EDA-49A2-A523-7D99F70A5200}"/>
              </c:ext>
            </c:extLst>
          </c:dPt>
          <c:dPt>
            <c:idx val="9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1EDA-49A2-A523-7D99F70A5200}"/>
              </c:ext>
            </c:extLst>
          </c:dPt>
          <c:dPt>
            <c:idx val="1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1EDA-49A2-A523-7D99F70A5200}"/>
              </c:ext>
            </c:extLst>
          </c:dPt>
          <c:dPt>
            <c:idx val="11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1EDA-49A2-A523-7D99F70A5200}"/>
              </c:ext>
            </c:extLst>
          </c:dPt>
          <c:dPt>
            <c:idx val="12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1EDA-49A2-A523-7D99F70A5200}"/>
              </c:ext>
            </c:extLst>
          </c:dPt>
          <c:dPt>
            <c:idx val="13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1EDA-49A2-A523-7D99F70A5200}"/>
              </c:ext>
            </c:extLst>
          </c:dPt>
          <c:dPt>
            <c:idx val="14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1EDA-49A2-A523-7D99F70A5200}"/>
              </c:ext>
            </c:extLst>
          </c:dPt>
          <c:dPt>
            <c:idx val="15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1EDA-49A2-A523-7D99F70A5200}"/>
              </c:ext>
            </c:extLst>
          </c:dPt>
          <c:dPt>
            <c:idx val="16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1EDA-49A2-A523-7D99F70A5200}"/>
              </c:ext>
            </c:extLst>
          </c:dPt>
          <c:dPt>
            <c:idx val="17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1EDA-49A2-A523-7D99F70A5200}"/>
              </c:ext>
            </c:extLst>
          </c:dPt>
          <c:dPt>
            <c:idx val="18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1EDA-49A2-A523-7D99F70A5200}"/>
              </c:ext>
            </c:extLst>
          </c:dPt>
          <c:dPt>
            <c:idx val="19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1EDA-49A2-A523-7D99F70A5200}"/>
              </c:ext>
            </c:extLst>
          </c:dPt>
          <c:dPt>
            <c:idx val="20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9-1EDA-49A2-A523-7D99F70A5200}"/>
              </c:ext>
            </c:extLst>
          </c:dPt>
          <c:dPt>
            <c:idx val="21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B-1EDA-49A2-A523-7D99F70A5200}"/>
              </c:ext>
            </c:extLst>
          </c:dPt>
          <c:dPt>
            <c:idx val="22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D-1EDA-49A2-A523-7D99F70A5200}"/>
              </c:ext>
            </c:extLst>
          </c:dPt>
          <c:dPt>
            <c:idx val="23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F-1EDA-49A2-A523-7D99F70A5200}"/>
              </c:ext>
            </c:extLst>
          </c:dPt>
          <c:dPt>
            <c:idx val="24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1-1EDA-49A2-A523-7D99F70A5200}"/>
              </c:ext>
            </c:extLst>
          </c:dPt>
          <c:dPt>
            <c:idx val="25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3-1EDA-49A2-A523-7D99F70A5200}"/>
              </c:ext>
            </c:extLst>
          </c:dPt>
          <c:dPt>
            <c:idx val="26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5-1EDA-49A2-A523-7D99F70A5200}"/>
              </c:ext>
            </c:extLst>
          </c:dPt>
          <c:dPt>
            <c:idx val="27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7-1EDA-49A2-A523-7D99F70A5200}"/>
              </c:ext>
            </c:extLst>
          </c:dPt>
          <c:dPt>
            <c:idx val="28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9-1EDA-49A2-A523-7D99F70A5200}"/>
              </c:ext>
            </c:extLst>
          </c:dPt>
          <c:dPt>
            <c:idx val="29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B-1EDA-49A2-A523-7D99F70A5200}"/>
              </c:ext>
            </c:extLst>
          </c:dPt>
          <c:dPt>
            <c:idx val="30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D-1EDA-49A2-A523-7D99F70A5200}"/>
              </c:ext>
            </c:extLst>
          </c:dPt>
          <c:dPt>
            <c:idx val="31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F-1EDA-49A2-A523-7D99F70A5200}"/>
              </c:ext>
            </c:extLst>
          </c:dPt>
          <c:dPt>
            <c:idx val="32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1-1EDA-49A2-A523-7D99F70A5200}"/>
              </c:ext>
            </c:extLst>
          </c:dPt>
          <c:dPt>
            <c:idx val="33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3-1EDA-49A2-A523-7D99F70A5200}"/>
              </c:ext>
            </c:extLst>
          </c:dPt>
          <c:dPt>
            <c:idx val="34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5-1EDA-49A2-A523-7D99F70A5200}"/>
              </c:ext>
            </c:extLst>
          </c:dPt>
          <c:dPt>
            <c:idx val="35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7-1EDA-49A2-A523-7D99F70A5200}"/>
              </c:ext>
            </c:extLst>
          </c:dPt>
          <c:dPt>
            <c:idx val="36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9-1EDA-49A2-A523-7D99F70A5200}"/>
              </c:ext>
            </c:extLst>
          </c:dPt>
          <c:dPt>
            <c:idx val="37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B-1EDA-49A2-A523-7D99F70A5200}"/>
              </c:ext>
            </c:extLst>
          </c:dPt>
          <c:dPt>
            <c:idx val="38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D-1EDA-49A2-A523-7D99F70A5200}"/>
              </c:ext>
            </c:extLst>
          </c:dPt>
          <c:dPt>
            <c:idx val="39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F-1EDA-49A2-A523-7D99F70A5200}"/>
              </c:ext>
            </c:extLst>
          </c:dPt>
          <c:dPt>
            <c:idx val="40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1-1EDA-49A2-A523-7D99F70A5200}"/>
              </c:ext>
            </c:extLst>
          </c:dPt>
          <c:dPt>
            <c:idx val="41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3-1EDA-49A2-A523-7D99F70A520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/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'[2DO TRIMESTRE 2018.xlsx]Medios'!$A$2:$B$43</c:f>
              <c:multiLvlStrCache>
                <c:ptCount val="42"/>
                <c:lvl>
                  <c:pt idx="0">
                    <c:v>CEA</c:v>
                  </c:pt>
                  <c:pt idx="1">
                    <c:v>CESPE</c:v>
                  </c:pt>
                  <c:pt idx="2">
                    <c:v>CESPM</c:v>
                  </c:pt>
                  <c:pt idx="3">
                    <c:v>CESPT</c:v>
                  </c:pt>
                  <c:pt idx="4">
                    <c:v>SPF</c:v>
                  </c:pt>
                  <c:pt idx="5">
                    <c:v>CESPTE</c:v>
                  </c:pt>
                  <c:pt idx="6">
                    <c:v>OMG</c:v>
                  </c:pt>
                  <c:pt idx="7">
                    <c:v>SGG</c:v>
                  </c:pt>
                  <c:pt idx="8">
                    <c:v>INIFE</c:v>
                  </c:pt>
                  <c:pt idx="9">
                    <c:v>SIDUE</c:v>
                  </c:pt>
                  <c:pt idx="10">
                    <c:v>CEE</c:v>
                  </c:pt>
                  <c:pt idx="11">
                    <c:v>ISSSTECALI</c:v>
                  </c:pt>
                  <c:pt idx="12">
                    <c:v>ISESALUD</c:v>
                  </c:pt>
                  <c:pt idx="13">
                    <c:v>JUEBC</c:v>
                  </c:pt>
                  <c:pt idx="14">
                    <c:v>SEDESOE</c:v>
                  </c:pt>
                  <c:pt idx="15">
                    <c:v>PGJE</c:v>
                  </c:pt>
                  <c:pt idx="16">
                    <c:v>SPA</c:v>
                  </c:pt>
                  <c:pt idx="17">
                    <c:v>SEBS-ISEP</c:v>
                  </c:pt>
                  <c:pt idx="18">
                    <c:v>SCTG</c:v>
                  </c:pt>
                  <c:pt idx="19">
                    <c:v>STPS</c:v>
                  </c:pt>
                  <c:pt idx="20">
                    <c:v>DIF</c:v>
                  </c:pt>
                  <c:pt idx="21">
                    <c:v>COBACH</c:v>
                  </c:pt>
                  <c:pt idx="22">
                    <c:v>FIARUM</c:v>
                  </c:pt>
                  <c:pt idx="23">
                    <c:v>SECTURE</c:v>
                  </c:pt>
                  <c:pt idx="24">
                    <c:v>SEPESCA</c:v>
                  </c:pt>
                  <c:pt idx="25">
                    <c:v>SSP</c:v>
                  </c:pt>
                  <c:pt idx="26">
                    <c:v>IPEBC</c:v>
                  </c:pt>
                  <c:pt idx="27">
                    <c:v>INDIVI</c:v>
                  </c:pt>
                  <c:pt idx="28">
                    <c:v>SEDECO</c:v>
                  </c:pt>
                  <c:pt idx="29">
                    <c:v>ICBC</c:v>
                  </c:pt>
                  <c:pt idx="30">
                    <c:v>INJUVEN</c:v>
                  </c:pt>
                  <c:pt idx="31">
                    <c:v>REPSS</c:v>
                  </c:pt>
                  <c:pt idx="32">
                    <c:v>INDE</c:v>
                  </c:pt>
                  <c:pt idx="33">
                    <c:v>UTT</c:v>
                  </c:pt>
                  <c:pt idx="34">
                    <c:v>CONALEP</c:v>
                  </c:pt>
                  <c:pt idx="35">
                    <c:v>SEDAGRO</c:v>
                  </c:pt>
                  <c:pt idx="36">
                    <c:v>CECYTE</c:v>
                  </c:pt>
                  <c:pt idx="37">
                    <c:v>CMC</c:v>
                  </c:pt>
                  <c:pt idx="38">
                    <c:v>CAME</c:v>
                  </c:pt>
                  <c:pt idx="39">
                    <c:v>DRPPC</c:v>
                  </c:pt>
                  <c:pt idx="40">
                    <c:v>UNEME</c:v>
                  </c:pt>
                  <c:pt idx="41">
                    <c:v>UPBC</c:v>
                  </c:pt>
                </c:lvl>
                <c:lvl>
                  <c:pt idx="0">
                    <c:v>42</c:v>
                  </c:pt>
                  <c:pt idx="1">
                    <c:v>41</c:v>
                  </c:pt>
                  <c:pt idx="2">
                    <c:v>40</c:v>
                  </c:pt>
                  <c:pt idx="3">
                    <c:v>39</c:v>
                  </c:pt>
                  <c:pt idx="4">
                    <c:v>38</c:v>
                  </c:pt>
                  <c:pt idx="5">
                    <c:v>37</c:v>
                  </c:pt>
                  <c:pt idx="6">
                    <c:v>36</c:v>
                  </c:pt>
                  <c:pt idx="7">
                    <c:v>35</c:v>
                  </c:pt>
                  <c:pt idx="8">
                    <c:v>34</c:v>
                  </c:pt>
                  <c:pt idx="9">
                    <c:v>33</c:v>
                  </c:pt>
                  <c:pt idx="10">
                    <c:v>32</c:v>
                  </c:pt>
                  <c:pt idx="11">
                    <c:v>31</c:v>
                  </c:pt>
                  <c:pt idx="12">
                    <c:v>30</c:v>
                  </c:pt>
                  <c:pt idx="13">
                    <c:v>29</c:v>
                  </c:pt>
                  <c:pt idx="14">
                    <c:v>28</c:v>
                  </c:pt>
                  <c:pt idx="15">
                    <c:v>27</c:v>
                  </c:pt>
                  <c:pt idx="16">
                    <c:v>26</c:v>
                  </c:pt>
                  <c:pt idx="17">
                    <c:v>25</c:v>
                  </c:pt>
                  <c:pt idx="18">
                    <c:v>24</c:v>
                  </c:pt>
                  <c:pt idx="19">
                    <c:v>23</c:v>
                  </c:pt>
                  <c:pt idx="20">
                    <c:v>22</c:v>
                  </c:pt>
                  <c:pt idx="21">
                    <c:v>21</c:v>
                  </c:pt>
                  <c:pt idx="22">
                    <c:v>20</c:v>
                  </c:pt>
                  <c:pt idx="23">
                    <c:v>19</c:v>
                  </c:pt>
                  <c:pt idx="24">
                    <c:v>18</c:v>
                  </c:pt>
                  <c:pt idx="25">
                    <c:v>17</c:v>
                  </c:pt>
                  <c:pt idx="26">
                    <c:v>16</c:v>
                  </c:pt>
                  <c:pt idx="27">
                    <c:v>15</c:v>
                  </c:pt>
                  <c:pt idx="28">
                    <c:v>14</c:v>
                  </c:pt>
                  <c:pt idx="29">
                    <c:v>13</c:v>
                  </c:pt>
                  <c:pt idx="30">
                    <c:v>12</c:v>
                  </c:pt>
                  <c:pt idx="31">
                    <c:v>11</c:v>
                  </c:pt>
                  <c:pt idx="32">
                    <c:v>10</c:v>
                  </c:pt>
                  <c:pt idx="33">
                    <c:v>9</c:v>
                  </c:pt>
                  <c:pt idx="34">
                    <c:v>8</c:v>
                  </c:pt>
                  <c:pt idx="35">
                    <c:v>7</c:v>
                  </c:pt>
                  <c:pt idx="36">
                    <c:v>6</c:v>
                  </c:pt>
                  <c:pt idx="37">
                    <c:v>5</c:v>
                  </c:pt>
                  <c:pt idx="38">
                    <c:v>4</c:v>
                  </c:pt>
                  <c:pt idx="39">
                    <c:v>3</c:v>
                  </c:pt>
                  <c:pt idx="40">
                    <c:v>2</c:v>
                  </c:pt>
                  <c:pt idx="41">
                    <c:v>1</c:v>
                  </c:pt>
                </c:lvl>
              </c:multiLvlStrCache>
            </c:multiLvlStrRef>
          </c:cat>
          <c:val>
            <c:numRef>
              <c:f>'[2DO TRIMESTRE 2018.xlsx]Medios'!$C$2:$C$43</c:f>
              <c:numCache>
                <c:formatCode>0.0</c:formatCode>
                <c:ptCount val="42"/>
                <c:pt idx="0">
                  <c:v>0.1</c:v>
                </c:pt>
                <c:pt idx="1">
                  <c:v>3.3299999999999987</c:v>
                </c:pt>
                <c:pt idx="2">
                  <c:v>5</c:v>
                </c:pt>
                <c:pt idx="3">
                  <c:v>5.38</c:v>
                </c:pt>
                <c:pt idx="4">
                  <c:v>6.23</c:v>
                </c:pt>
                <c:pt idx="5">
                  <c:v>6.25</c:v>
                </c:pt>
                <c:pt idx="6">
                  <c:v>6.25</c:v>
                </c:pt>
                <c:pt idx="7">
                  <c:v>6.37</c:v>
                </c:pt>
                <c:pt idx="8">
                  <c:v>6.67</c:v>
                </c:pt>
                <c:pt idx="9">
                  <c:v>6.91</c:v>
                </c:pt>
                <c:pt idx="10">
                  <c:v>7</c:v>
                </c:pt>
                <c:pt idx="11">
                  <c:v>7.24</c:v>
                </c:pt>
                <c:pt idx="12">
                  <c:v>7.44</c:v>
                </c:pt>
                <c:pt idx="13">
                  <c:v>7.5</c:v>
                </c:pt>
                <c:pt idx="14">
                  <c:v>7.73</c:v>
                </c:pt>
                <c:pt idx="15">
                  <c:v>7.75</c:v>
                </c:pt>
                <c:pt idx="16">
                  <c:v>7.76</c:v>
                </c:pt>
                <c:pt idx="17">
                  <c:v>7.8599999999999985</c:v>
                </c:pt>
                <c:pt idx="18">
                  <c:v>8</c:v>
                </c:pt>
                <c:pt idx="19">
                  <c:v>8.1</c:v>
                </c:pt>
                <c:pt idx="20">
                  <c:v>8.26</c:v>
                </c:pt>
                <c:pt idx="21">
                  <c:v>8.33</c:v>
                </c:pt>
                <c:pt idx="22">
                  <c:v>8.33</c:v>
                </c:pt>
                <c:pt idx="23">
                  <c:v>8.39</c:v>
                </c:pt>
                <c:pt idx="24">
                  <c:v>8.75</c:v>
                </c:pt>
                <c:pt idx="25">
                  <c:v>8.8000000000000007</c:v>
                </c:pt>
                <c:pt idx="26">
                  <c:v>8.82</c:v>
                </c:pt>
                <c:pt idx="27">
                  <c:v>9</c:v>
                </c:pt>
                <c:pt idx="28">
                  <c:v>9.11</c:v>
                </c:pt>
                <c:pt idx="29">
                  <c:v>9.15</c:v>
                </c:pt>
                <c:pt idx="30">
                  <c:v>9.17</c:v>
                </c:pt>
                <c:pt idx="31">
                  <c:v>9.2000000000000011</c:v>
                </c:pt>
                <c:pt idx="32">
                  <c:v>9.3800000000000008</c:v>
                </c:pt>
                <c:pt idx="33">
                  <c:v>9.44</c:v>
                </c:pt>
                <c:pt idx="34">
                  <c:v>9.5</c:v>
                </c:pt>
                <c:pt idx="35">
                  <c:v>9.59</c:v>
                </c:pt>
                <c:pt idx="36">
                  <c:v>9.68</c:v>
                </c:pt>
                <c:pt idx="37" formatCode="General">
                  <c:v>10</c:v>
                </c:pt>
                <c:pt idx="38" formatCode="General">
                  <c:v>10</c:v>
                </c:pt>
                <c:pt idx="39" formatCode="General">
                  <c:v>10</c:v>
                </c:pt>
                <c:pt idx="40" formatCode="General">
                  <c:v>10</c:v>
                </c:pt>
                <c:pt idx="41" formatCode="General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54-1EDA-49A2-A523-7D99F70A5200}"/>
            </c:ext>
          </c:extLst>
        </c:ser>
        <c:dLbls>
          <c:showVal val="1"/>
        </c:dLbls>
        <c:overlap val="-25"/>
        <c:axId val="83424000"/>
        <c:axId val="83425536"/>
      </c:barChart>
      <c:catAx>
        <c:axId val="83424000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83425536"/>
        <c:crosses val="autoZero"/>
        <c:auto val="1"/>
        <c:lblAlgn val="ctr"/>
        <c:lblOffset val="100"/>
      </c:catAx>
      <c:valAx>
        <c:axId val="83425536"/>
        <c:scaling>
          <c:orientation val="minMax"/>
        </c:scaling>
        <c:delete val="1"/>
        <c:axPos val="l"/>
        <c:numFmt formatCode="0.0" sourceLinked="1"/>
        <c:tickLblPos val="nextTo"/>
        <c:crossAx val="83424000"/>
        <c:crosses val="autoZero"/>
        <c:crossBetween val="between"/>
      </c:valAx>
      <c:spPr>
        <a:noFill/>
      </c:spPr>
    </c:plotArea>
    <c:plotVisOnly val="1"/>
    <c:dispBlanksAs val="gap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autoTitleDeleted val="1"/>
    <c:plotArea>
      <c:layout>
        <c:manualLayout>
          <c:layoutTarget val="inner"/>
          <c:xMode val="edge"/>
          <c:yMode val="edge"/>
          <c:x val="1.2849396427886186E-2"/>
          <c:y val="0.24309394515460975"/>
          <c:w val="0.97430120714422763"/>
          <c:h val="0.59879368829096657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dPt>
            <c:idx val="0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30F-4A2E-885D-98C76DF7DA67}"/>
              </c:ext>
            </c:extLst>
          </c:dPt>
          <c:dPt>
            <c:idx val="1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30F-4A2E-885D-98C76DF7DA67}"/>
              </c:ext>
            </c:extLst>
          </c:dPt>
          <c:dPt>
            <c:idx val="2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30F-4A2E-885D-98C76DF7DA67}"/>
              </c:ext>
            </c:extLst>
          </c:dPt>
          <c:dPt>
            <c:idx val="3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30F-4A2E-885D-98C76DF7DA67}"/>
              </c:ext>
            </c:extLst>
          </c:dPt>
          <c:dPt>
            <c:idx val="4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30F-4A2E-885D-98C76DF7DA67}"/>
              </c:ext>
            </c:extLst>
          </c:dPt>
          <c:dPt>
            <c:idx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30F-4A2E-885D-98C76DF7DA67}"/>
              </c:ext>
            </c:extLst>
          </c:dPt>
          <c:dPt>
            <c:idx val="6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30F-4A2E-885D-98C76DF7DA67}"/>
              </c:ext>
            </c:extLst>
          </c:dPt>
          <c:dPt>
            <c:idx val="7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130F-4A2E-885D-98C76DF7DA67}"/>
              </c:ext>
            </c:extLst>
          </c:dPt>
          <c:dPt>
            <c:idx val="8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130F-4A2E-885D-98C76DF7DA67}"/>
              </c:ext>
            </c:extLst>
          </c:dPt>
          <c:dPt>
            <c:idx val="9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130F-4A2E-885D-98C76DF7DA67}"/>
              </c:ext>
            </c:extLst>
          </c:dPt>
          <c:dPt>
            <c:idx val="10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130F-4A2E-885D-98C76DF7DA67}"/>
              </c:ext>
            </c:extLst>
          </c:dPt>
          <c:dPt>
            <c:idx val="11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130F-4A2E-885D-98C76DF7DA67}"/>
              </c:ext>
            </c:extLst>
          </c:dPt>
          <c:dPt>
            <c:idx val="12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130F-4A2E-885D-98C76DF7DA67}"/>
              </c:ext>
            </c:extLst>
          </c:dPt>
          <c:dPt>
            <c:idx val="13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130F-4A2E-885D-98C76DF7DA67}"/>
              </c:ext>
            </c:extLst>
          </c:dPt>
          <c:dPt>
            <c:idx val="14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130F-4A2E-885D-98C76DF7DA67}"/>
              </c:ext>
            </c:extLst>
          </c:dPt>
          <c:dPt>
            <c:idx val="15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130F-4A2E-885D-98C76DF7DA67}"/>
              </c:ext>
            </c:extLst>
          </c:dPt>
          <c:dPt>
            <c:idx val="16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130F-4A2E-885D-98C76DF7DA67}"/>
              </c:ext>
            </c:extLst>
          </c:dPt>
          <c:dPt>
            <c:idx val="17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130F-4A2E-885D-98C76DF7DA67}"/>
              </c:ext>
            </c:extLst>
          </c:dPt>
          <c:dPt>
            <c:idx val="18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130F-4A2E-885D-98C76DF7DA67}"/>
              </c:ext>
            </c:extLst>
          </c:dPt>
          <c:dPt>
            <c:idx val="19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130F-4A2E-885D-98C76DF7DA67}"/>
              </c:ext>
            </c:extLst>
          </c:dPt>
          <c:dPt>
            <c:idx val="20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9-130F-4A2E-885D-98C76DF7DA67}"/>
              </c:ext>
            </c:extLst>
          </c:dPt>
          <c:dPt>
            <c:idx val="21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B-130F-4A2E-885D-98C76DF7DA67}"/>
              </c:ext>
            </c:extLst>
          </c:dPt>
          <c:dPt>
            <c:idx val="22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D-130F-4A2E-885D-98C76DF7DA67}"/>
              </c:ext>
            </c:extLst>
          </c:dPt>
          <c:dPt>
            <c:idx val="23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F-130F-4A2E-885D-98C76DF7DA67}"/>
              </c:ext>
            </c:extLst>
          </c:dPt>
          <c:dPt>
            <c:idx val="24"/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1-130F-4A2E-885D-98C76DF7DA67}"/>
              </c:ext>
            </c:extLst>
          </c:dPt>
          <c:dPt>
            <c:idx val="25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3-130F-4A2E-885D-98C76DF7DA67}"/>
              </c:ext>
            </c:extLst>
          </c:dPt>
          <c:dPt>
            <c:idx val="26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5-130F-4A2E-885D-98C76DF7DA67}"/>
              </c:ext>
            </c:extLst>
          </c:dPt>
          <c:dPt>
            <c:idx val="27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7-130F-4A2E-885D-98C76DF7DA67}"/>
              </c:ext>
            </c:extLst>
          </c:dPt>
          <c:dPt>
            <c:idx val="28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9-130F-4A2E-885D-98C76DF7DA67}"/>
              </c:ext>
            </c:extLst>
          </c:dPt>
          <c:dPt>
            <c:idx val="29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B-130F-4A2E-885D-98C76DF7DA67}"/>
              </c:ext>
            </c:extLst>
          </c:dPt>
          <c:dPt>
            <c:idx val="3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D-130F-4A2E-885D-98C76DF7DA6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'[2DO TRIMESTRE 2018.xlsx]Atención a quejas'!$A$2:$B$32</c:f>
              <c:multiLvlStrCache>
                <c:ptCount val="31"/>
                <c:lvl>
                  <c:pt idx="0">
                    <c:v>SPF</c:v>
                  </c:pt>
                  <c:pt idx="1">
                    <c:v>INDIVI</c:v>
                  </c:pt>
                  <c:pt idx="2">
                    <c:v>ISSSTECALI</c:v>
                  </c:pt>
                  <c:pt idx="3">
                    <c:v>SEBS</c:v>
                  </c:pt>
                  <c:pt idx="4">
                    <c:v>REPSS</c:v>
                  </c:pt>
                  <c:pt idx="5">
                    <c:v>SCTG</c:v>
                  </c:pt>
                  <c:pt idx="6">
                    <c:v>ISESALUD</c:v>
                  </c:pt>
                  <c:pt idx="7">
                    <c:v>CESPM</c:v>
                  </c:pt>
                  <c:pt idx="8">
                    <c:v>STPS</c:v>
                  </c:pt>
                  <c:pt idx="9">
                    <c:v>CESPE</c:v>
                  </c:pt>
                  <c:pt idx="10">
                    <c:v>IPEBC</c:v>
                  </c:pt>
                  <c:pt idx="11">
                    <c:v>SEDESOE</c:v>
                  </c:pt>
                  <c:pt idx="12">
                    <c:v>CESPT</c:v>
                  </c:pt>
                  <c:pt idx="13">
                    <c:v>PGJE</c:v>
                  </c:pt>
                  <c:pt idx="14">
                    <c:v>DIF</c:v>
                  </c:pt>
                  <c:pt idx="15">
                    <c:v>SGG</c:v>
                  </c:pt>
                  <c:pt idx="16">
                    <c:v>SEE</c:v>
                  </c:pt>
                  <c:pt idx="17">
                    <c:v>OMG</c:v>
                  </c:pt>
                  <c:pt idx="18">
                    <c:v>RPPC </c:v>
                  </c:pt>
                  <c:pt idx="19">
                    <c:v>JUEBC</c:v>
                  </c:pt>
                  <c:pt idx="20">
                    <c:v>SSP</c:v>
                  </c:pt>
                  <c:pt idx="21">
                    <c:v>ICBC</c:v>
                  </c:pt>
                  <c:pt idx="22">
                    <c:v>COBACH</c:v>
                  </c:pt>
                  <c:pt idx="23">
                    <c:v>SPA</c:v>
                  </c:pt>
                  <c:pt idx="24">
                    <c:v>CAME</c:v>
                  </c:pt>
                  <c:pt idx="25">
                    <c:v>CESPTE</c:v>
                  </c:pt>
                  <c:pt idx="26">
                    <c:v>CONALEP</c:v>
                  </c:pt>
                  <c:pt idx="27">
                    <c:v>INDE</c:v>
                  </c:pt>
                  <c:pt idx="28">
                    <c:v>INIFE</c:v>
                  </c:pt>
                  <c:pt idx="29">
                    <c:v>INJUVEN</c:v>
                  </c:pt>
                  <c:pt idx="30">
                    <c:v>UNEME</c:v>
                  </c:pt>
                </c:lvl>
                <c:lvl>
                  <c:pt idx="0">
                    <c:v>31</c:v>
                  </c:pt>
                  <c:pt idx="1">
                    <c:v>30</c:v>
                  </c:pt>
                  <c:pt idx="2">
                    <c:v>29</c:v>
                  </c:pt>
                  <c:pt idx="3">
                    <c:v>28</c:v>
                  </c:pt>
                  <c:pt idx="4">
                    <c:v>27</c:v>
                  </c:pt>
                  <c:pt idx="5">
                    <c:v>26</c:v>
                  </c:pt>
                  <c:pt idx="6">
                    <c:v>25</c:v>
                  </c:pt>
                  <c:pt idx="7">
                    <c:v>24</c:v>
                  </c:pt>
                  <c:pt idx="8">
                    <c:v>23</c:v>
                  </c:pt>
                  <c:pt idx="9">
                    <c:v>22</c:v>
                  </c:pt>
                  <c:pt idx="10">
                    <c:v>21</c:v>
                  </c:pt>
                  <c:pt idx="11">
                    <c:v>20</c:v>
                  </c:pt>
                  <c:pt idx="12">
                    <c:v>19</c:v>
                  </c:pt>
                  <c:pt idx="13">
                    <c:v>18</c:v>
                  </c:pt>
                  <c:pt idx="14">
                    <c:v>17</c:v>
                  </c:pt>
                  <c:pt idx="15">
                    <c:v>16</c:v>
                  </c:pt>
                  <c:pt idx="16">
                    <c:v>15</c:v>
                  </c:pt>
                  <c:pt idx="17">
                    <c:v>14</c:v>
                  </c:pt>
                  <c:pt idx="18">
                    <c:v>13</c:v>
                  </c:pt>
                  <c:pt idx="19">
                    <c:v>12</c:v>
                  </c:pt>
                  <c:pt idx="20">
                    <c:v>11</c:v>
                  </c:pt>
                  <c:pt idx="21">
                    <c:v>10</c:v>
                  </c:pt>
                  <c:pt idx="22">
                    <c:v>9</c:v>
                  </c:pt>
                  <c:pt idx="23">
                    <c:v>8</c:v>
                  </c:pt>
                  <c:pt idx="24">
                    <c:v>7</c:v>
                  </c:pt>
                  <c:pt idx="25">
                    <c:v>6</c:v>
                  </c:pt>
                  <c:pt idx="26">
                    <c:v>5</c:v>
                  </c:pt>
                  <c:pt idx="27">
                    <c:v>4</c:v>
                  </c:pt>
                  <c:pt idx="28">
                    <c:v>3</c:v>
                  </c:pt>
                  <c:pt idx="29">
                    <c:v>2</c:v>
                  </c:pt>
                  <c:pt idx="30">
                    <c:v>1</c:v>
                  </c:pt>
                </c:lvl>
              </c:multiLvlStrCache>
            </c:multiLvlStrRef>
          </c:cat>
          <c:val>
            <c:numRef>
              <c:f>'[2DO TRIMESTRE 2018.xlsx]Atención a quejas'!$C$2:$C$32</c:f>
              <c:numCache>
                <c:formatCode>0.0</c:formatCode>
                <c:ptCount val="31"/>
                <c:pt idx="0">
                  <c:v>7.2</c:v>
                </c:pt>
                <c:pt idx="1">
                  <c:v>7.25</c:v>
                </c:pt>
                <c:pt idx="2">
                  <c:v>7.35</c:v>
                </c:pt>
                <c:pt idx="3">
                  <c:v>7.4</c:v>
                </c:pt>
                <c:pt idx="4">
                  <c:v>7.45</c:v>
                </c:pt>
                <c:pt idx="5">
                  <c:v>7.55</c:v>
                </c:pt>
                <c:pt idx="6">
                  <c:v>7.6</c:v>
                </c:pt>
                <c:pt idx="7">
                  <c:v>7.85</c:v>
                </c:pt>
                <c:pt idx="8">
                  <c:v>7.85</c:v>
                </c:pt>
                <c:pt idx="9">
                  <c:v>7.9</c:v>
                </c:pt>
                <c:pt idx="10">
                  <c:v>8</c:v>
                </c:pt>
                <c:pt idx="11">
                  <c:v>8.15</c:v>
                </c:pt>
                <c:pt idx="12">
                  <c:v>8.5</c:v>
                </c:pt>
                <c:pt idx="13">
                  <c:v>8.5500000000000007</c:v>
                </c:pt>
                <c:pt idx="14">
                  <c:v>8.6</c:v>
                </c:pt>
                <c:pt idx="15">
                  <c:v>8.7000000000000011</c:v>
                </c:pt>
                <c:pt idx="16">
                  <c:v>8.8500000000000068</c:v>
                </c:pt>
                <c:pt idx="17">
                  <c:v>9</c:v>
                </c:pt>
                <c:pt idx="18">
                  <c:v>9.1</c:v>
                </c:pt>
                <c:pt idx="19">
                  <c:v>9.3000000000000007</c:v>
                </c:pt>
                <c:pt idx="20">
                  <c:v>9.4500000000000028</c:v>
                </c:pt>
                <c:pt idx="21">
                  <c:v>9.5500000000000007</c:v>
                </c:pt>
                <c:pt idx="22">
                  <c:v>9.75</c:v>
                </c:pt>
                <c:pt idx="23" formatCode="General">
                  <c:v>10</c:v>
                </c:pt>
                <c:pt idx="24" formatCode="General">
                  <c:v>10</c:v>
                </c:pt>
                <c:pt idx="25" formatCode="General">
                  <c:v>10</c:v>
                </c:pt>
                <c:pt idx="26" formatCode="General">
                  <c:v>10</c:v>
                </c:pt>
                <c:pt idx="27" formatCode="General">
                  <c:v>10</c:v>
                </c:pt>
                <c:pt idx="28" formatCode="General">
                  <c:v>10</c:v>
                </c:pt>
                <c:pt idx="29" formatCode="General">
                  <c:v>10</c:v>
                </c:pt>
                <c:pt idx="30" formatCode="General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3E-130F-4A2E-885D-98C76DF7DA67}"/>
            </c:ext>
          </c:extLst>
        </c:ser>
        <c:gapWidth val="219"/>
        <c:overlap val="-27"/>
        <c:axId val="83122432"/>
        <c:axId val="83128320"/>
      </c:barChart>
      <c:catAx>
        <c:axId val="8312243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83128320"/>
        <c:crosses val="autoZero"/>
        <c:auto val="1"/>
        <c:lblAlgn val="ctr"/>
        <c:lblOffset val="100"/>
      </c:catAx>
      <c:valAx>
        <c:axId val="83128320"/>
        <c:scaling>
          <c:orientation val="minMax"/>
        </c:scaling>
        <c:delete val="1"/>
        <c:axPos val="l"/>
        <c:numFmt formatCode="0.0" sourceLinked="1"/>
        <c:majorTickMark val="none"/>
        <c:tickLblPos val="nextTo"/>
        <c:crossAx val="83122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plotArea>
      <c:layout/>
      <c:barChart>
        <c:barDir val="col"/>
        <c:grouping val="clustered"/>
        <c:ser>
          <c:idx val="1"/>
          <c:order val="0"/>
          <c:tx>
            <c:strRef>
              <c:f>'Eval. 2 trimestre'!$D$52</c:f>
              <c:strCache>
                <c:ptCount val="1"/>
                <c:pt idx="0">
                  <c:v>2DO TRIMESTRE 2018</c:v>
                </c:pt>
              </c:strCache>
            </c:strRef>
          </c:tx>
          <c:spPr>
            <a:solidFill>
              <a:srgbClr val="92D050"/>
            </a:solidFill>
          </c:spPr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3"/>
            <c:spPr>
              <a:solidFill>
                <a:srgbClr val="FFC000"/>
              </a:solidFill>
            </c:spPr>
          </c:dPt>
          <c:dPt>
            <c:idx val="4"/>
            <c:spPr>
              <a:solidFill>
                <a:srgbClr val="FFC000"/>
              </a:solidFill>
            </c:spPr>
          </c:dPt>
          <c:dPt>
            <c:idx val="5"/>
            <c:spPr>
              <a:solidFill>
                <a:srgbClr val="FFC000"/>
              </a:solidFill>
            </c:spPr>
          </c:dPt>
          <c:dPt>
            <c:idx val="6"/>
            <c:spPr>
              <a:solidFill>
                <a:srgbClr val="FFC000"/>
              </a:solidFill>
            </c:spPr>
          </c:dPt>
          <c:dPt>
            <c:idx val="7"/>
            <c:spPr>
              <a:solidFill>
                <a:srgbClr val="FFC000"/>
              </a:solidFill>
            </c:spPr>
          </c:dPt>
          <c:dPt>
            <c:idx val="8"/>
            <c:spPr>
              <a:solidFill>
                <a:srgbClr val="FFC000"/>
              </a:solidFill>
            </c:spPr>
          </c:dPt>
          <c:dPt>
            <c:idx val="9"/>
            <c:spPr>
              <a:solidFill>
                <a:srgbClr val="FFC000"/>
              </a:solidFill>
            </c:spPr>
          </c:dPt>
          <c:dPt>
            <c:idx val="10"/>
            <c:spPr>
              <a:solidFill>
                <a:srgbClr val="FFC000"/>
              </a:solidFill>
            </c:spPr>
          </c:dPt>
          <c:dPt>
            <c:idx val="11"/>
            <c:spPr>
              <a:solidFill>
                <a:srgbClr val="FFC000"/>
              </a:solidFill>
            </c:spPr>
          </c:dPt>
          <c:dPt>
            <c:idx val="12"/>
            <c:spPr>
              <a:solidFill>
                <a:srgbClr val="FFC000"/>
              </a:solidFill>
            </c:spPr>
          </c:dPt>
          <c:dPt>
            <c:idx val="13"/>
            <c:spPr>
              <a:solidFill>
                <a:srgbClr val="FFC000"/>
              </a:solidFill>
            </c:spPr>
          </c:dPt>
          <c:dPt>
            <c:idx val="14"/>
            <c:spPr>
              <a:solidFill>
                <a:srgbClr val="FFC000"/>
              </a:solidFill>
            </c:spPr>
          </c:dPt>
          <c:dPt>
            <c:idx val="15"/>
            <c:spPr>
              <a:solidFill>
                <a:srgbClr val="FFC000"/>
              </a:solidFill>
            </c:spPr>
          </c:dPt>
          <c:dPt>
            <c:idx val="16"/>
            <c:spPr>
              <a:solidFill>
                <a:srgbClr val="FFC000"/>
              </a:solidFill>
            </c:spPr>
          </c:dPt>
          <c:dLbls>
            <c:showVal val="1"/>
          </c:dLbls>
          <c:cat>
            <c:multiLvlStrRef>
              <c:f>'Eval. 2 trimestre'!$A$53:$B$98</c:f>
              <c:multiLvlStrCache>
                <c:ptCount val="46"/>
                <c:lvl>
                  <c:pt idx="0">
                    <c:v>CEA</c:v>
                  </c:pt>
                  <c:pt idx="1">
                    <c:v>CESPE</c:v>
                  </c:pt>
                  <c:pt idx="2">
                    <c:v>ISESALUD</c:v>
                  </c:pt>
                  <c:pt idx="3">
                    <c:v>CESPM</c:v>
                  </c:pt>
                  <c:pt idx="4">
                    <c:v>SIDUE</c:v>
                  </c:pt>
                  <c:pt idx="5">
                    <c:v>CESPT</c:v>
                  </c:pt>
                  <c:pt idx="6">
                    <c:v>ISSSTECALI</c:v>
                  </c:pt>
                  <c:pt idx="7">
                    <c:v>SPF</c:v>
                  </c:pt>
                  <c:pt idx="8">
                    <c:v>INDIVI</c:v>
                  </c:pt>
                  <c:pt idx="9">
                    <c:v>SGG</c:v>
                  </c:pt>
                  <c:pt idx="10">
                    <c:v>CEE</c:v>
                  </c:pt>
                  <c:pt idx="11">
                    <c:v>STPS</c:v>
                  </c:pt>
                  <c:pt idx="12">
                    <c:v>ADMICARGA</c:v>
                  </c:pt>
                  <c:pt idx="13">
                    <c:v>SPA</c:v>
                  </c:pt>
                  <c:pt idx="14">
                    <c:v>PGJE</c:v>
                  </c:pt>
                  <c:pt idx="15">
                    <c:v>REPSS</c:v>
                  </c:pt>
                  <c:pt idx="16">
                    <c:v>IPEBC</c:v>
                  </c:pt>
                  <c:pt idx="17">
                    <c:v>ICBC</c:v>
                  </c:pt>
                  <c:pt idx="18">
                    <c:v>DIF</c:v>
                  </c:pt>
                  <c:pt idx="19">
                    <c:v>ISEP</c:v>
                  </c:pt>
                  <c:pt idx="20">
                    <c:v>SEBS</c:v>
                  </c:pt>
                  <c:pt idx="21">
                    <c:v>SECTURE</c:v>
                  </c:pt>
                  <c:pt idx="22">
                    <c:v>SSP</c:v>
                  </c:pt>
                  <c:pt idx="23">
                    <c:v>SCTG</c:v>
                  </c:pt>
                  <c:pt idx="24">
                    <c:v>COPLADE</c:v>
                  </c:pt>
                  <c:pt idx="25">
                    <c:v>SEDESOE</c:v>
                  </c:pt>
                  <c:pt idx="26">
                    <c:v>OMG</c:v>
                  </c:pt>
                  <c:pt idx="27">
                    <c:v>JUEBC</c:v>
                  </c:pt>
                  <c:pt idx="28">
                    <c:v>CESPTE</c:v>
                  </c:pt>
                  <c:pt idx="29">
                    <c:v>RPPC</c:v>
                  </c:pt>
                  <c:pt idx="30">
                    <c:v>SEPESCA</c:v>
                  </c:pt>
                  <c:pt idx="31">
                    <c:v>FIARUM</c:v>
                  </c:pt>
                  <c:pt idx="32">
                    <c:v>INIFE</c:v>
                  </c:pt>
                  <c:pt idx="33">
                    <c:v>INJUVEN</c:v>
                  </c:pt>
                  <c:pt idx="34">
                    <c:v>SEDECO</c:v>
                  </c:pt>
                  <c:pt idx="35">
                    <c:v>INMUJER</c:v>
                  </c:pt>
                  <c:pt idx="36">
                    <c:v>COBACH</c:v>
                  </c:pt>
                  <c:pt idx="37">
                    <c:v>CECYTE</c:v>
                  </c:pt>
                  <c:pt idx="38">
                    <c:v>CAME</c:v>
                  </c:pt>
                  <c:pt idx="39">
                    <c:v>UNEME</c:v>
                  </c:pt>
                  <c:pt idx="40">
                    <c:v>CONALEP</c:v>
                  </c:pt>
                  <c:pt idx="41">
                    <c:v>INDE</c:v>
                  </c:pt>
                  <c:pt idx="42">
                    <c:v>SEDAGRO</c:v>
                  </c:pt>
                  <c:pt idx="43">
                    <c:v>UTT</c:v>
                  </c:pt>
                  <c:pt idx="44">
                    <c:v>CMC</c:v>
                  </c:pt>
                  <c:pt idx="45">
                    <c:v>UPBC</c:v>
                  </c:pt>
                </c:lvl>
                <c:lvl>
                  <c:pt idx="0">
                    <c:v>46</c:v>
                  </c:pt>
                  <c:pt idx="1">
                    <c:v>45</c:v>
                  </c:pt>
                  <c:pt idx="2">
                    <c:v>44</c:v>
                  </c:pt>
                  <c:pt idx="3">
                    <c:v>43</c:v>
                  </c:pt>
                  <c:pt idx="4">
                    <c:v>42</c:v>
                  </c:pt>
                  <c:pt idx="5">
                    <c:v>41</c:v>
                  </c:pt>
                  <c:pt idx="6">
                    <c:v>40</c:v>
                  </c:pt>
                  <c:pt idx="7">
                    <c:v>39</c:v>
                  </c:pt>
                  <c:pt idx="8">
                    <c:v>38</c:v>
                  </c:pt>
                  <c:pt idx="9">
                    <c:v>37</c:v>
                  </c:pt>
                  <c:pt idx="10">
                    <c:v>36</c:v>
                  </c:pt>
                  <c:pt idx="11">
                    <c:v>35</c:v>
                  </c:pt>
                  <c:pt idx="12">
                    <c:v>34</c:v>
                  </c:pt>
                  <c:pt idx="13">
                    <c:v>33</c:v>
                  </c:pt>
                  <c:pt idx="14">
                    <c:v>32</c:v>
                  </c:pt>
                  <c:pt idx="15">
                    <c:v>31</c:v>
                  </c:pt>
                  <c:pt idx="16">
                    <c:v>30</c:v>
                  </c:pt>
                  <c:pt idx="17">
                    <c:v>29</c:v>
                  </c:pt>
                  <c:pt idx="18">
                    <c:v>28</c:v>
                  </c:pt>
                  <c:pt idx="19">
                    <c:v>27</c:v>
                  </c:pt>
                  <c:pt idx="20">
                    <c:v>26</c:v>
                  </c:pt>
                  <c:pt idx="21">
                    <c:v>25</c:v>
                  </c:pt>
                  <c:pt idx="22">
                    <c:v>24</c:v>
                  </c:pt>
                  <c:pt idx="23">
                    <c:v>23</c:v>
                  </c:pt>
                  <c:pt idx="24">
                    <c:v>22</c:v>
                  </c:pt>
                  <c:pt idx="25">
                    <c:v>21</c:v>
                  </c:pt>
                  <c:pt idx="26">
                    <c:v>20</c:v>
                  </c:pt>
                  <c:pt idx="27">
                    <c:v>19</c:v>
                  </c:pt>
                  <c:pt idx="28">
                    <c:v>18</c:v>
                  </c:pt>
                  <c:pt idx="29">
                    <c:v>17</c:v>
                  </c:pt>
                  <c:pt idx="30">
                    <c:v>16</c:v>
                  </c:pt>
                  <c:pt idx="31">
                    <c:v>15</c:v>
                  </c:pt>
                  <c:pt idx="32">
                    <c:v>14</c:v>
                  </c:pt>
                  <c:pt idx="33">
                    <c:v>13</c:v>
                  </c:pt>
                  <c:pt idx="34">
                    <c:v>12</c:v>
                  </c:pt>
                  <c:pt idx="35">
                    <c:v>11</c:v>
                  </c:pt>
                  <c:pt idx="36">
                    <c:v>10</c:v>
                  </c:pt>
                  <c:pt idx="37">
                    <c:v>9</c:v>
                  </c:pt>
                  <c:pt idx="38">
                    <c:v>8</c:v>
                  </c:pt>
                  <c:pt idx="39">
                    <c:v>7</c:v>
                  </c:pt>
                  <c:pt idx="40">
                    <c:v>6</c:v>
                  </c:pt>
                  <c:pt idx="41">
                    <c:v>5</c:v>
                  </c:pt>
                  <c:pt idx="42">
                    <c:v>4</c:v>
                  </c:pt>
                  <c:pt idx="43">
                    <c:v>3</c:v>
                  </c:pt>
                  <c:pt idx="44">
                    <c:v>2</c:v>
                  </c:pt>
                  <c:pt idx="45">
                    <c:v>1</c:v>
                  </c:pt>
                </c:lvl>
              </c:multiLvlStrCache>
            </c:multiLvlStrRef>
          </c:cat>
          <c:val>
            <c:numRef>
              <c:f>'Eval. 2 trimestre'!$D$53:$D$98</c:f>
              <c:numCache>
                <c:formatCode>0.0</c:formatCode>
                <c:ptCount val="46"/>
                <c:pt idx="0">
                  <c:v>3.997053097345133</c:v>
                </c:pt>
                <c:pt idx="1">
                  <c:v>6.5949833333333325</c:v>
                </c:pt>
                <c:pt idx="2">
                  <c:v>7.1291017699115011</c:v>
                </c:pt>
                <c:pt idx="3">
                  <c:v>7.2162500000000014</c:v>
                </c:pt>
                <c:pt idx="4">
                  <c:v>7.3681504424778765</c:v>
                </c:pt>
                <c:pt idx="5">
                  <c:v>7.4349999999999996</c:v>
                </c:pt>
                <c:pt idx="6">
                  <c:v>7.5272499999999996</c:v>
                </c:pt>
                <c:pt idx="7">
                  <c:v>7.5765508849557515</c:v>
                </c:pt>
                <c:pt idx="8">
                  <c:v>7.5780508849557515</c:v>
                </c:pt>
                <c:pt idx="9">
                  <c:v>7.6249999999999956</c:v>
                </c:pt>
                <c:pt idx="10">
                  <c:v>7.6323999999999996</c:v>
                </c:pt>
                <c:pt idx="11">
                  <c:v>7.7336666666666698</c:v>
                </c:pt>
                <c:pt idx="12">
                  <c:v>7.7837142857142894</c:v>
                </c:pt>
                <c:pt idx="13">
                  <c:v>7.8360000000000003</c:v>
                </c:pt>
                <c:pt idx="14">
                  <c:v>7.8916504424778786</c:v>
                </c:pt>
                <c:pt idx="15">
                  <c:v>7.9389004424778786</c:v>
                </c:pt>
                <c:pt idx="16">
                  <c:v>7.9489999999999998</c:v>
                </c:pt>
                <c:pt idx="17">
                  <c:v>8.0130000000000035</c:v>
                </c:pt>
                <c:pt idx="18">
                  <c:v>8.0780000000000012</c:v>
                </c:pt>
                <c:pt idx="19">
                  <c:v>8.091500884955753</c:v>
                </c:pt>
                <c:pt idx="20">
                  <c:v>8.1011504424778664</c:v>
                </c:pt>
                <c:pt idx="21">
                  <c:v>8.1125000000000007</c:v>
                </c:pt>
                <c:pt idx="22">
                  <c:v>8.1337500000000009</c:v>
                </c:pt>
                <c:pt idx="23">
                  <c:v>8.1553333333333367</c:v>
                </c:pt>
                <c:pt idx="24">
                  <c:v>8.1718564405113039</c:v>
                </c:pt>
                <c:pt idx="25">
                  <c:v>8.1910000000000007</c:v>
                </c:pt>
                <c:pt idx="26">
                  <c:v>8.2045000000000012</c:v>
                </c:pt>
                <c:pt idx="27">
                  <c:v>8.2276504424778665</c:v>
                </c:pt>
                <c:pt idx="28">
                  <c:v>8.3392500000000016</c:v>
                </c:pt>
                <c:pt idx="29">
                  <c:v>8.3770000000000042</c:v>
                </c:pt>
                <c:pt idx="30">
                  <c:v>8.3780000000000001</c:v>
                </c:pt>
                <c:pt idx="31">
                  <c:v>8.4080000000000013</c:v>
                </c:pt>
                <c:pt idx="32">
                  <c:v>8.4401666666666664</c:v>
                </c:pt>
                <c:pt idx="33">
                  <c:v>8.4993333333333325</c:v>
                </c:pt>
                <c:pt idx="34">
                  <c:v>8.5115000000000016</c:v>
                </c:pt>
                <c:pt idx="35">
                  <c:v>8.5389999999999997</c:v>
                </c:pt>
                <c:pt idx="36">
                  <c:v>8.5634837758112141</c:v>
                </c:pt>
                <c:pt idx="37">
                  <c:v>8.5963746312684357</c:v>
                </c:pt>
                <c:pt idx="38">
                  <c:v>8.6777777777777718</c:v>
                </c:pt>
                <c:pt idx="39">
                  <c:v>8.7119675516224184</c:v>
                </c:pt>
                <c:pt idx="40">
                  <c:v>8.7751504424778695</c:v>
                </c:pt>
                <c:pt idx="41">
                  <c:v>8.7902857142857158</c:v>
                </c:pt>
                <c:pt idx="42">
                  <c:v>8.8055000000000074</c:v>
                </c:pt>
                <c:pt idx="43">
                  <c:v>8.92</c:v>
                </c:pt>
                <c:pt idx="44">
                  <c:v>8.959000000000005</c:v>
                </c:pt>
                <c:pt idx="45">
                  <c:v>9.1660000000000004</c:v>
                </c:pt>
              </c:numCache>
            </c:numRef>
          </c:val>
        </c:ser>
        <c:dLbls>
          <c:showVal val="1"/>
        </c:dLbls>
        <c:overlap val="-25"/>
        <c:axId val="83449344"/>
        <c:axId val="83450880"/>
      </c:barChart>
      <c:catAx>
        <c:axId val="83449344"/>
        <c:scaling>
          <c:orientation val="minMax"/>
        </c:scaling>
        <c:axPos val="b"/>
        <c:majorTickMark val="none"/>
        <c:tickLblPos val="nextTo"/>
        <c:crossAx val="83450880"/>
        <c:crosses val="autoZero"/>
        <c:auto val="1"/>
        <c:lblAlgn val="ctr"/>
        <c:lblOffset val="100"/>
      </c:catAx>
      <c:valAx>
        <c:axId val="83450880"/>
        <c:scaling>
          <c:orientation val="minMax"/>
        </c:scaling>
        <c:delete val="1"/>
        <c:axPos val="l"/>
        <c:numFmt formatCode="0.0" sourceLinked="1"/>
        <c:tickLblPos val="nextTo"/>
        <c:crossAx val="83449344"/>
        <c:crosses val="autoZero"/>
        <c:crossBetween val="between"/>
      </c:valAx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'Eval. 2 trimestre'!$C$52</c:f>
              <c:strCache>
                <c:ptCount val="1"/>
                <c:pt idx="0">
                  <c:v>1ER TRIMESTRE 2018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dLbls>
            <c:delete val="1"/>
          </c:dLbls>
          <c:cat>
            <c:multiLvlStrRef>
              <c:f>'Eval. 2 trimestre'!$A$53:$B$98</c:f>
              <c:multiLvlStrCache>
                <c:ptCount val="46"/>
                <c:lvl>
                  <c:pt idx="0">
                    <c:v>CEA</c:v>
                  </c:pt>
                  <c:pt idx="1">
                    <c:v>CESPE</c:v>
                  </c:pt>
                  <c:pt idx="2">
                    <c:v>ISESALUD</c:v>
                  </c:pt>
                  <c:pt idx="3">
                    <c:v>CESPM</c:v>
                  </c:pt>
                  <c:pt idx="4">
                    <c:v>SIDUE</c:v>
                  </c:pt>
                  <c:pt idx="5">
                    <c:v>CESPT</c:v>
                  </c:pt>
                  <c:pt idx="6">
                    <c:v>ISSSTECALI</c:v>
                  </c:pt>
                  <c:pt idx="7">
                    <c:v>SPF</c:v>
                  </c:pt>
                  <c:pt idx="8">
                    <c:v>INDIVI</c:v>
                  </c:pt>
                  <c:pt idx="9">
                    <c:v>SGG</c:v>
                  </c:pt>
                  <c:pt idx="10">
                    <c:v>CEE</c:v>
                  </c:pt>
                  <c:pt idx="11">
                    <c:v>STPS</c:v>
                  </c:pt>
                  <c:pt idx="12">
                    <c:v>ADMICARGA</c:v>
                  </c:pt>
                  <c:pt idx="13">
                    <c:v>SPA</c:v>
                  </c:pt>
                  <c:pt idx="14">
                    <c:v>PGJE</c:v>
                  </c:pt>
                  <c:pt idx="15">
                    <c:v>REPSS</c:v>
                  </c:pt>
                  <c:pt idx="16">
                    <c:v>IPEBC</c:v>
                  </c:pt>
                  <c:pt idx="17">
                    <c:v>ICBC</c:v>
                  </c:pt>
                  <c:pt idx="18">
                    <c:v>DIF</c:v>
                  </c:pt>
                  <c:pt idx="19">
                    <c:v>ISEP</c:v>
                  </c:pt>
                  <c:pt idx="20">
                    <c:v>SEBS</c:v>
                  </c:pt>
                  <c:pt idx="21">
                    <c:v>SECTURE</c:v>
                  </c:pt>
                  <c:pt idx="22">
                    <c:v>SSP</c:v>
                  </c:pt>
                  <c:pt idx="23">
                    <c:v>SCTG</c:v>
                  </c:pt>
                  <c:pt idx="24">
                    <c:v>COPLADE</c:v>
                  </c:pt>
                  <c:pt idx="25">
                    <c:v>SEDESOE</c:v>
                  </c:pt>
                  <c:pt idx="26">
                    <c:v>OMG</c:v>
                  </c:pt>
                  <c:pt idx="27">
                    <c:v>JUEBC</c:v>
                  </c:pt>
                  <c:pt idx="28">
                    <c:v>CESPTE</c:v>
                  </c:pt>
                  <c:pt idx="29">
                    <c:v>RPPC</c:v>
                  </c:pt>
                  <c:pt idx="30">
                    <c:v>SEPESCA</c:v>
                  </c:pt>
                  <c:pt idx="31">
                    <c:v>FIARUM</c:v>
                  </c:pt>
                  <c:pt idx="32">
                    <c:v>INIFE</c:v>
                  </c:pt>
                  <c:pt idx="33">
                    <c:v>INJUVEN</c:v>
                  </c:pt>
                  <c:pt idx="34">
                    <c:v>SEDECO</c:v>
                  </c:pt>
                  <c:pt idx="35">
                    <c:v>INMUJER</c:v>
                  </c:pt>
                  <c:pt idx="36">
                    <c:v>COBACH</c:v>
                  </c:pt>
                  <c:pt idx="37">
                    <c:v>CECYTE</c:v>
                  </c:pt>
                  <c:pt idx="38">
                    <c:v>CAME</c:v>
                  </c:pt>
                  <c:pt idx="39">
                    <c:v>UNEME</c:v>
                  </c:pt>
                  <c:pt idx="40">
                    <c:v>CONALEP</c:v>
                  </c:pt>
                  <c:pt idx="41">
                    <c:v>INDE</c:v>
                  </c:pt>
                  <c:pt idx="42">
                    <c:v>SEDAGRO</c:v>
                  </c:pt>
                  <c:pt idx="43">
                    <c:v>UTT</c:v>
                  </c:pt>
                  <c:pt idx="44">
                    <c:v>CMC</c:v>
                  </c:pt>
                  <c:pt idx="45">
                    <c:v>UPBC</c:v>
                  </c:pt>
                </c:lvl>
                <c:lvl>
                  <c:pt idx="0">
                    <c:v>46</c:v>
                  </c:pt>
                  <c:pt idx="1">
                    <c:v>45</c:v>
                  </c:pt>
                  <c:pt idx="2">
                    <c:v>44</c:v>
                  </c:pt>
                  <c:pt idx="3">
                    <c:v>43</c:v>
                  </c:pt>
                  <c:pt idx="4">
                    <c:v>42</c:v>
                  </c:pt>
                  <c:pt idx="5">
                    <c:v>41</c:v>
                  </c:pt>
                  <c:pt idx="6">
                    <c:v>40</c:v>
                  </c:pt>
                  <c:pt idx="7">
                    <c:v>39</c:v>
                  </c:pt>
                  <c:pt idx="8">
                    <c:v>38</c:v>
                  </c:pt>
                  <c:pt idx="9">
                    <c:v>37</c:v>
                  </c:pt>
                  <c:pt idx="10">
                    <c:v>36</c:v>
                  </c:pt>
                  <c:pt idx="11">
                    <c:v>35</c:v>
                  </c:pt>
                  <c:pt idx="12">
                    <c:v>34</c:v>
                  </c:pt>
                  <c:pt idx="13">
                    <c:v>33</c:v>
                  </c:pt>
                  <c:pt idx="14">
                    <c:v>32</c:v>
                  </c:pt>
                  <c:pt idx="15">
                    <c:v>31</c:v>
                  </c:pt>
                  <c:pt idx="16">
                    <c:v>30</c:v>
                  </c:pt>
                  <c:pt idx="17">
                    <c:v>29</c:v>
                  </c:pt>
                  <c:pt idx="18">
                    <c:v>28</c:v>
                  </c:pt>
                  <c:pt idx="19">
                    <c:v>27</c:v>
                  </c:pt>
                  <c:pt idx="20">
                    <c:v>26</c:v>
                  </c:pt>
                  <c:pt idx="21">
                    <c:v>25</c:v>
                  </c:pt>
                  <c:pt idx="22">
                    <c:v>24</c:v>
                  </c:pt>
                  <c:pt idx="23">
                    <c:v>23</c:v>
                  </c:pt>
                  <c:pt idx="24">
                    <c:v>22</c:v>
                  </c:pt>
                  <c:pt idx="25">
                    <c:v>21</c:v>
                  </c:pt>
                  <c:pt idx="26">
                    <c:v>20</c:v>
                  </c:pt>
                  <c:pt idx="27">
                    <c:v>19</c:v>
                  </c:pt>
                  <c:pt idx="28">
                    <c:v>18</c:v>
                  </c:pt>
                  <c:pt idx="29">
                    <c:v>17</c:v>
                  </c:pt>
                  <c:pt idx="30">
                    <c:v>16</c:v>
                  </c:pt>
                  <c:pt idx="31">
                    <c:v>15</c:v>
                  </c:pt>
                  <c:pt idx="32">
                    <c:v>14</c:v>
                  </c:pt>
                  <c:pt idx="33">
                    <c:v>13</c:v>
                  </c:pt>
                  <c:pt idx="34">
                    <c:v>12</c:v>
                  </c:pt>
                  <c:pt idx="35">
                    <c:v>11</c:v>
                  </c:pt>
                  <c:pt idx="36">
                    <c:v>10</c:v>
                  </c:pt>
                  <c:pt idx="37">
                    <c:v>9</c:v>
                  </c:pt>
                  <c:pt idx="38">
                    <c:v>8</c:v>
                  </c:pt>
                  <c:pt idx="39">
                    <c:v>7</c:v>
                  </c:pt>
                  <c:pt idx="40">
                    <c:v>6</c:v>
                  </c:pt>
                  <c:pt idx="41">
                    <c:v>5</c:v>
                  </c:pt>
                  <c:pt idx="42">
                    <c:v>4</c:v>
                  </c:pt>
                  <c:pt idx="43">
                    <c:v>3</c:v>
                  </c:pt>
                  <c:pt idx="44">
                    <c:v>2</c:v>
                  </c:pt>
                  <c:pt idx="45">
                    <c:v>1</c:v>
                  </c:pt>
                </c:lvl>
              </c:multiLvlStrCache>
            </c:multiLvlStrRef>
          </c:cat>
          <c:val>
            <c:numRef>
              <c:f>'Eval. 2 trimestre'!$C$53:$C$98</c:f>
              <c:numCache>
                <c:formatCode>General</c:formatCode>
                <c:ptCount val="46"/>
                <c:pt idx="0">
                  <c:v>8.8000000000000007</c:v>
                </c:pt>
                <c:pt idx="1">
                  <c:v>6.4</c:v>
                </c:pt>
                <c:pt idx="2">
                  <c:v>6.6</c:v>
                </c:pt>
                <c:pt idx="3">
                  <c:v>7.7</c:v>
                </c:pt>
                <c:pt idx="4">
                  <c:v>7.1</c:v>
                </c:pt>
                <c:pt idx="5">
                  <c:v>7.2</c:v>
                </c:pt>
                <c:pt idx="6">
                  <c:v>7.9</c:v>
                </c:pt>
                <c:pt idx="7">
                  <c:v>7.5</c:v>
                </c:pt>
                <c:pt idx="8" formatCode="0.0">
                  <c:v>7</c:v>
                </c:pt>
                <c:pt idx="9" formatCode="0.0">
                  <c:v>8</c:v>
                </c:pt>
                <c:pt idx="10">
                  <c:v>8.8000000000000007</c:v>
                </c:pt>
                <c:pt idx="11" formatCode="0.0">
                  <c:v>8</c:v>
                </c:pt>
                <c:pt idx="12">
                  <c:v>8.9</c:v>
                </c:pt>
                <c:pt idx="13">
                  <c:v>8.1</c:v>
                </c:pt>
                <c:pt idx="14" formatCode="0.0">
                  <c:v>8</c:v>
                </c:pt>
                <c:pt idx="15">
                  <c:v>7.9</c:v>
                </c:pt>
                <c:pt idx="16">
                  <c:v>7.9</c:v>
                </c:pt>
                <c:pt idx="17">
                  <c:v>7.9</c:v>
                </c:pt>
                <c:pt idx="18">
                  <c:v>7.9</c:v>
                </c:pt>
                <c:pt idx="19">
                  <c:v>7.5</c:v>
                </c:pt>
                <c:pt idx="20">
                  <c:v>7.3</c:v>
                </c:pt>
                <c:pt idx="21">
                  <c:v>8.5</c:v>
                </c:pt>
                <c:pt idx="22">
                  <c:v>7.9</c:v>
                </c:pt>
                <c:pt idx="23" formatCode="0.0">
                  <c:v>8</c:v>
                </c:pt>
                <c:pt idx="24" formatCode="0.0">
                  <c:v>9</c:v>
                </c:pt>
                <c:pt idx="25">
                  <c:v>8.3000000000000007</c:v>
                </c:pt>
                <c:pt idx="26" formatCode="0.0">
                  <c:v>7</c:v>
                </c:pt>
                <c:pt idx="27">
                  <c:v>7.8</c:v>
                </c:pt>
                <c:pt idx="28">
                  <c:v>8.1</c:v>
                </c:pt>
                <c:pt idx="29">
                  <c:v>8.3000000000000007</c:v>
                </c:pt>
                <c:pt idx="30">
                  <c:v>8.4</c:v>
                </c:pt>
                <c:pt idx="31" formatCode="0.0">
                  <c:v>8</c:v>
                </c:pt>
                <c:pt idx="32">
                  <c:v>7.6</c:v>
                </c:pt>
                <c:pt idx="33">
                  <c:v>8.5</c:v>
                </c:pt>
                <c:pt idx="34">
                  <c:v>8.5</c:v>
                </c:pt>
                <c:pt idx="35">
                  <c:v>7.7</c:v>
                </c:pt>
                <c:pt idx="36">
                  <c:v>8.1</c:v>
                </c:pt>
                <c:pt idx="37">
                  <c:v>8.3000000000000007</c:v>
                </c:pt>
                <c:pt idx="38" formatCode="0.0">
                  <c:v>8</c:v>
                </c:pt>
                <c:pt idx="39">
                  <c:v>7.8</c:v>
                </c:pt>
                <c:pt idx="40">
                  <c:v>7.5</c:v>
                </c:pt>
                <c:pt idx="41">
                  <c:v>7.4</c:v>
                </c:pt>
                <c:pt idx="42">
                  <c:v>8.6</c:v>
                </c:pt>
                <c:pt idx="43">
                  <c:v>8.8000000000000007</c:v>
                </c:pt>
                <c:pt idx="44">
                  <c:v>8.6</c:v>
                </c:pt>
                <c:pt idx="45">
                  <c:v>8.9</c:v>
                </c:pt>
              </c:numCache>
            </c:numRef>
          </c:val>
        </c:ser>
        <c:ser>
          <c:idx val="1"/>
          <c:order val="1"/>
          <c:tx>
            <c:strRef>
              <c:f>'Eval. 2 trimestre'!$D$52</c:f>
              <c:strCache>
                <c:ptCount val="1"/>
                <c:pt idx="0">
                  <c:v>2DO TRIMESTRE 2018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</c:spPr>
          <c:dLbls>
            <c:delete val="1"/>
          </c:dLbls>
          <c:cat>
            <c:multiLvlStrRef>
              <c:f>'Eval. 2 trimestre'!$A$53:$B$98</c:f>
              <c:multiLvlStrCache>
                <c:ptCount val="46"/>
                <c:lvl>
                  <c:pt idx="0">
                    <c:v>CEA</c:v>
                  </c:pt>
                  <c:pt idx="1">
                    <c:v>CESPE</c:v>
                  </c:pt>
                  <c:pt idx="2">
                    <c:v>ISESALUD</c:v>
                  </c:pt>
                  <c:pt idx="3">
                    <c:v>CESPM</c:v>
                  </c:pt>
                  <c:pt idx="4">
                    <c:v>SIDUE</c:v>
                  </c:pt>
                  <c:pt idx="5">
                    <c:v>CESPT</c:v>
                  </c:pt>
                  <c:pt idx="6">
                    <c:v>ISSSTECALI</c:v>
                  </c:pt>
                  <c:pt idx="7">
                    <c:v>SPF</c:v>
                  </c:pt>
                  <c:pt idx="8">
                    <c:v>INDIVI</c:v>
                  </c:pt>
                  <c:pt idx="9">
                    <c:v>SGG</c:v>
                  </c:pt>
                  <c:pt idx="10">
                    <c:v>CEE</c:v>
                  </c:pt>
                  <c:pt idx="11">
                    <c:v>STPS</c:v>
                  </c:pt>
                  <c:pt idx="12">
                    <c:v>ADMICARGA</c:v>
                  </c:pt>
                  <c:pt idx="13">
                    <c:v>SPA</c:v>
                  </c:pt>
                  <c:pt idx="14">
                    <c:v>PGJE</c:v>
                  </c:pt>
                  <c:pt idx="15">
                    <c:v>REPSS</c:v>
                  </c:pt>
                  <c:pt idx="16">
                    <c:v>IPEBC</c:v>
                  </c:pt>
                  <c:pt idx="17">
                    <c:v>ICBC</c:v>
                  </c:pt>
                  <c:pt idx="18">
                    <c:v>DIF</c:v>
                  </c:pt>
                  <c:pt idx="19">
                    <c:v>ISEP</c:v>
                  </c:pt>
                  <c:pt idx="20">
                    <c:v>SEBS</c:v>
                  </c:pt>
                  <c:pt idx="21">
                    <c:v>SECTURE</c:v>
                  </c:pt>
                  <c:pt idx="22">
                    <c:v>SSP</c:v>
                  </c:pt>
                  <c:pt idx="23">
                    <c:v>SCTG</c:v>
                  </c:pt>
                  <c:pt idx="24">
                    <c:v>COPLADE</c:v>
                  </c:pt>
                  <c:pt idx="25">
                    <c:v>SEDESOE</c:v>
                  </c:pt>
                  <c:pt idx="26">
                    <c:v>OMG</c:v>
                  </c:pt>
                  <c:pt idx="27">
                    <c:v>JUEBC</c:v>
                  </c:pt>
                  <c:pt idx="28">
                    <c:v>CESPTE</c:v>
                  </c:pt>
                  <c:pt idx="29">
                    <c:v>RPPC</c:v>
                  </c:pt>
                  <c:pt idx="30">
                    <c:v>SEPESCA</c:v>
                  </c:pt>
                  <c:pt idx="31">
                    <c:v>FIARUM</c:v>
                  </c:pt>
                  <c:pt idx="32">
                    <c:v>INIFE</c:v>
                  </c:pt>
                  <c:pt idx="33">
                    <c:v>INJUVEN</c:v>
                  </c:pt>
                  <c:pt idx="34">
                    <c:v>SEDECO</c:v>
                  </c:pt>
                  <c:pt idx="35">
                    <c:v>INMUJER</c:v>
                  </c:pt>
                  <c:pt idx="36">
                    <c:v>COBACH</c:v>
                  </c:pt>
                  <c:pt idx="37">
                    <c:v>CECYTE</c:v>
                  </c:pt>
                  <c:pt idx="38">
                    <c:v>CAME</c:v>
                  </c:pt>
                  <c:pt idx="39">
                    <c:v>UNEME</c:v>
                  </c:pt>
                  <c:pt idx="40">
                    <c:v>CONALEP</c:v>
                  </c:pt>
                  <c:pt idx="41">
                    <c:v>INDE</c:v>
                  </c:pt>
                  <c:pt idx="42">
                    <c:v>SEDAGRO</c:v>
                  </c:pt>
                  <c:pt idx="43">
                    <c:v>UTT</c:v>
                  </c:pt>
                  <c:pt idx="44">
                    <c:v>CMC</c:v>
                  </c:pt>
                  <c:pt idx="45">
                    <c:v>UPBC</c:v>
                  </c:pt>
                </c:lvl>
                <c:lvl>
                  <c:pt idx="0">
                    <c:v>46</c:v>
                  </c:pt>
                  <c:pt idx="1">
                    <c:v>45</c:v>
                  </c:pt>
                  <c:pt idx="2">
                    <c:v>44</c:v>
                  </c:pt>
                  <c:pt idx="3">
                    <c:v>43</c:v>
                  </c:pt>
                  <c:pt idx="4">
                    <c:v>42</c:v>
                  </c:pt>
                  <c:pt idx="5">
                    <c:v>41</c:v>
                  </c:pt>
                  <c:pt idx="6">
                    <c:v>40</c:v>
                  </c:pt>
                  <c:pt idx="7">
                    <c:v>39</c:v>
                  </c:pt>
                  <c:pt idx="8">
                    <c:v>38</c:v>
                  </c:pt>
                  <c:pt idx="9">
                    <c:v>37</c:v>
                  </c:pt>
                  <c:pt idx="10">
                    <c:v>36</c:v>
                  </c:pt>
                  <c:pt idx="11">
                    <c:v>35</c:v>
                  </c:pt>
                  <c:pt idx="12">
                    <c:v>34</c:v>
                  </c:pt>
                  <c:pt idx="13">
                    <c:v>33</c:v>
                  </c:pt>
                  <c:pt idx="14">
                    <c:v>32</c:v>
                  </c:pt>
                  <c:pt idx="15">
                    <c:v>31</c:v>
                  </c:pt>
                  <c:pt idx="16">
                    <c:v>30</c:v>
                  </c:pt>
                  <c:pt idx="17">
                    <c:v>29</c:v>
                  </c:pt>
                  <c:pt idx="18">
                    <c:v>28</c:v>
                  </c:pt>
                  <c:pt idx="19">
                    <c:v>27</c:v>
                  </c:pt>
                  <c:pt idx="20">
                    <c:v>26</c:v>
                  </c:pt>
                  <c:pt idx="21">
                    <c:v>25</c:v>
                  </c:pt>
                  <c:pt idx="22">
                    <c:v>24</c:v>
                  </c:pt>
                  <c:pt idx="23">
                    <c:v>23</c:v>
                  </c:pt>
                  <c:pt idx="24">
                    <c:v>22</c:v>
                  </c:pt>
                  <c:pt idx="25">
                    <c:v>21</c:v>
                  </c:pt>
                  <c:pt idx="26">
                    <c:v>20</c:v>
                  </c:pt>
                  <c:pt idx="27">
                    <c:v>19</c:v>
                  </c:pt>
                  <c:pt idx="28">
                    <c:v>18</c:v>
                  </c:pt>
                  <c:pt idx="29">
                    <c:v>17</c:v>
                  </c:pt>
                  <c:pt idx="30">
                    <c:v>16</c:v>
                  </c:pt>
                  <c:pt idx="31">
                    <c:v>15</c:v>
                  </c:pt>
                  <c:pt idx="32">
                    <c:v>14</c:v>
                  </c:pt>
                  <c:pt idx="33">
                    <c:v>13</c:v>
                  </c:pt>
                  <c:pt idx="34">
                    <c:v>12</c:v>
                  </c:pt>
                  <c:pt idx="35">
                    <c:v>11</c:v>
                  </c:pt>
                  <c:pt idx="36">
                    <c:v>10</c:v>
                  </c:pt>
                  <c:pt idx="37">
                    <c:v>9</c:v>
                  </c:pt>
                  <c:pt idx="38">
                    <c:v>8</c:v>
                  </c:pt>
                  <c:pt idx="39">
                    <c:v>7</c:v>
                  </c:pt>
                  <c:pt idx="40">
                    <c:v>6</c:v>
                  </c:pt>
                  <c:pt idx="41">
                    <c:v>5</c:v>
                  </c:pt>
                  <c:pt idx="42">
                    <c:v>4</c:v>
                  </c:pt>
                  <c:pt idx="43">
                    <c:v>3</c:v>
                  </c:pt>
                  <c:pt idx="44">
                    <c:v>2</c:v>
                  </c:pt>
                  <c:pt idx="45">
                    <c:v>1</c:v>
                  </c:pt>
                </c:lvl>
              </c:multiLvlStrCache>
            </c:multiLvlStrRef>
          </c:cat>
          <c:val>
            <c:numRef>
              <c:f>'Eval. 2 trimestre'!$D$53:$D$98</c:f>
              <c:numCache>
                <c:formatCode>0.0</c:formatCode>
                <c:ptCount val="46"/>
                <c:pt idx="0">
                  <c:v>3.997053097345133</c:v>
                </c:pt>
                <c:pt idx="1">
                  <c:v>6.5949833333333325</c:v>
                </c:pt>
                <c:pt idx="2">
                  <c:v>7.1291017699115011</c:v>
                </c:pt>
                <c:pt idx="3">
                  <c:v>7.2162500000000014</c:v>
                </c:pt>
                <c:pt idx="4">
                  <c:v>7.3681504424778765</c:v>
                </c:pt>
                <c:pt idx="5">
                  <c:v>7.4349999999999996</c:v>
                </c:pt>
                <c:pt idx="6">
                  <c:v>7.5272499999999996</c:v>
                </c:pt>
                <c:pt idx="7">
                  <c:v>7.5765508849557515</c:v>
                </c:pt>
                <c:pt idx="8">
                  <c:v>7.5780508849557515</c:v>
                </c:pt>
                <c:pt idx="9">
                  <c:v>7.6249999999999956</c:v>
                </c:pt>
                <c:pt idx="10">
                  <c:v>7.6323999999999996</c:v>
                </c:pt>
                <c:pt idx="11">
                  <c:v>7.7336666666666698</c:v>
                </c:pt>
                <c:pt idx="12">
                  <c:v>7.7837142857142894</c:v>
                </c:pt>
                <c:pt idx="13">
                  <c:v>7.8360000000000003</c:v>
                </c:pt>
                <c:pt idx="14">
                  <c:v>7.8916504424778786</c:v>
                </c:pt>
                <c:pt idx="15">
                  <c:v>7.9389004424778786</c:v>
                </c:pt>
                <c:pt idx="16">
                  <c:v>7.9489999999999998</c:v>
                </c:pt>
                <c:pt idx="17">
                  <c:v>8.0130000000000035</c:v>
                </c:pt>
                <c:pt idx="18">
                  <c:v>8.0780000000000012</c:v>
                </c:pt>
                <c:pt idx="19">
                  <c:v>8.091500884955753</c:v>
                </c:pt>
                <c:pt idx="20">
                  <c:v>8.1011504424778664</c:v>
                </c:pt>
                <c:pt idx="21">
                  <c:v>8.1125000000000007</c:v>
                </c:pt>
                <c:pt idx="22">
                  <c:v>8.1337500000000009</c:v>
                </c:pt>
                <c:pt idx="23">
                  <c:v>8.1553333333333367</c:v>
                </c:pt>
                <c:pt idx="24">
                  <c:v>8.1718564405113039</c:v>
                </c:pt>
                <c:pt idx="25">
                  <c:v>8.1910000000000007</c:v>
                </c:pt>
                <c:pt idx="26">
                  <c:v>8.2045000000000012</c:v>
                </c:pt>
                <c:pt idx="27">
                  <c:v>8.2276504424778665</c:v>
                </c:pt>
                <c:pt idx="28">
                  <c:v>8.3392500000000016</c:v>
                </c:pt>
                <c:pt idx="29">
                  <c:v>8.3770000000000042</c:v>
                </c:pt>
                <c:pt idx="30">
                  <c:v>8.3780000000000001</c:v>
                </c:pt>
                <c:pt idx="31">
                  <c:v>8.4080000000000013</c:v>
                </c:pt>
                <c:pt idx="32">
                  <c:v>8.4401666666666664</c:v>
                </c:pt>
                <c:pt idx="33">
                  <c:v>8.4993333333333325</c:v>
                </c:pt>
                <c:pt idx="34">
                  <c:v>8.5115000000000016</c:v>
                </c:pt>
                <c:pt idx="35">
                  <c:v>8.5389999999999997</c:v>
                </c:pt>
                <c:pt idx="36">
                  <c:v>8.5634837758112141</c:v>
                </c:pt>
                <c:pt idx="37">
                  <c:v>8.5963746312684357</c:v>
                </c:pt>
                <c:pt idx="38">
                  <c:v>8.6777777777777718</c:v>
                </c:pt>
                <c:pt idx="39">
                  <c:v>8.7119675516224184</c:v>
                </c:pt>
                <c:pt idx="40">
                  <c:v>8.7751504424778695</c:v>
                </c:pt>
                <c:pt idx="41">
                  <c:v>8.7902857142857158</c:v>
                </c:pt>
                <c:pt idx="42">
                  <c:v>8.8055000000000074</c:v>
                </c:pt>
                <c:pt idx="43">
                  <c:v>8.92</c:v>
                </c:pt>
                <c:pt idx="44">
                  <c:v>8.959000000000005</c:v>
                </c:pt>
                <c:pt idx="45">
                  <c:v>9.1660000000000004</c:v>
                </c:pt>
              </c:numCache>
            </c:numRef>
          </c:val>
        </c:ser>
        <c:dLbls>
          <c:showVal val="1"/>
        </c:dLbls>
        <c:overlap val="-25"/>
        <c:axId val="83718912"/>
        <c:axId val="83720448"/>
      </c:barChart>
      <c:catAx>
        <c:axId val="83718912"/>
        <c:scaling>
          <c:orientation val="minMax"/>
        </c:scaling>
        <c:axPos val="b"/>
        <c:majorTickMark val="none"/>
        <c:tickLblPos val="nextTo"/>
        <c:crossAx val="83720448"/>
        <c:crosses val="autoZero"/>
        <c:auto val="1"/>
        <c:lblAlgn val="ctr"/>
        <c:lblOffset val="100"/>
      </c:catAx>
      <c:valAx>
        <c:axId val="83720448"/>
        <c:scaling>
          <c:orientation val="minMax"/>
        </c:scaling>
        <c:delete val="1"/>
        <c:axPos val="l"/>
        <c:numFmt formatCode="General" sourceLinked="1"/>
        <c:tickLblPos val="nextTo"/>
        <c:crossAx val="83718912"/>
        <c:crosses val="autoZero"/>
        <c:crossBetween val="between"/>
      </c:valAx>
    </c:plotArea>
    <c:plotVisOnly val="1"/>
  </c:chart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8/8/2018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41128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8/8/2018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577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8/8/2018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69135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8/8/2018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254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8/8/2018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79247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8/8/2018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85280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8/8/2018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62277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8/8/2018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6508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8/8/2018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12294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8/8/2018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95333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8/8/2018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3603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31E9C-7D4A-404B-8F1A-B97DFDEC1E7A}" type="datetimeFigureOut">
              <a:rPr lang="en-US" smtClean="0"/>
              <a:pPr/>
              <a:t>8/8/2018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2158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586428" y="4803355"/>
            <a:ext cx="6106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Evaluación</a:t>
            </a:r>
            <a:r>
              <a:rPr lang="en-US" sz="2400" b="1" dirty="0">
                <a:solidFill>
                  <a:schemeClr val="bg1"/>
                </a:solidFill>
              </a:rPr>
              <a:t> de </a:t>
            </a:r>
            <a:r>
              <a:rPr lang="en-US" sz="2400" b="1" dirty="0" err="1">
                <a:solidFill>
                  <a:schemeClr val="bg1"/>
                </a:solidFill>
              </a:rPr>
              <a:t>Gestión</a:t>
            </a:r>
            <a:r>
              <a:rPr lang="en-US" sz="2400" b="1" dirty="0">
                <a:solidFill>
                  <a:schemeClr val="bg1"/>
                </a:solidFill>
              </a:rPr>
              <a:t> y </a:t>
            </a:r>
            <a:r>
              <a:rPr lang="en-US" sz="2400" b="1" dirty="0" err="1">
                <a:solidFill>
                  <a:schemeClr val="bg1"/>
                </a:solidFill>
              </a:rPr>
              <a:t>Percepción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Ciudadana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564933" y="5174868"/>
            <a:ext cx="42981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Segundo </a:t>
            </a:r>
            <a:r>
              <a:rPr lang="en-US" sz="3200" b="1" dirty="0" err="1" smtClean="0">
                <a:solidFill>
                  <a:schemeClr val="bg1"/>
                </a:solidFill>
              </a:rPr>
              <a:t>Trimestre</a:t>
            </a:r>
            <a:r>
              <a:rPr lang="en-US" sz="3200" b="1" dirty="0" smtClean="0">
                <a:solidFill>
                  <a:schemeClr val="bg1"/>
                </a:solidFill>
              </a:rPr>
              <a:t> 2018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243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7">
            <a:extLst>
              <a:ext uri="{FF2B5EF4-FFF2-40B4-BE49-F238E27FC236}">
                <a16:creationId xmlns:a16="http://schemas.microsoft.com/office/drawing/2014/main" xmlns="" id="{3D946E26-7D51-463A-A25A-9CC5ABFCE6A7}"/>
              </a:ext>
            </a:extLst>
          </p:cNvPr>
          <p:cNvGrpSpPr/>
          <p:nvPr/>
        </p:nvGrpSpPr>
        <p:grpSpPr>
          <a:xfrm>
            <a:off x="913350" y="496266"/>
            <a:ext cx="7897060" cy="5025763"/>
            <a:chOff x="221809" y="501024"/>
            <a:chExt cx="8710863" cy="5502330"/>
          </a:xfrm>
        </p:grpSpPr>
        <p:grpSp>
          <p:nvGrpSpPr>
            <p:cNvPr id="5" name="Group 14">
              <a:extLst>
                <a:ext uri="{FF2B5EF4-FFF2-40B4-BE49-F238E27FC236}">
                  <a16:creationId xmlns:a16="http://schemas.microsoft.com/office/drawing/2014/main" xmlns="" id="{9296FC6B-53DC-46F3-93E6-F290952C40F5}"/>
                </a:ext>
              </a:extLst>
            </p:cNvPr>
            <p:cNvGrpSpPr/>
            <p:nvPr/>
          </p:nvGrpSpPr>
          <p:grpSpPr>
            <a:xfrm>
              <a:off x="6026985" y="501024"/>
              <a:ext cx="1714671" cy="1701884"/>
              <a:chOff x="5881206" y="1455220"/>
              <a:chExt cx="1714671" cy="1701884"/>
            </a:xfrm>
          </p:grpSpPr>
          <p:sp>
            <p:nvSpPr>
              <p:cNvPr id="42" name="Oval 6">
                <a:extLst>
                  <a:ext uri="{FF2B5EF4-FFF2-40B4-BE49-F238E27FC236}">
                    <a16:creationId xmlns:a16="http://schemas.microsoft.com/office/drawing/2014/main" xmlns="" id="{A3D6581E-6ED2-4ABE-9F32-1E497368F230}"/>
                  </a:ext>
                </a:extLst>
              </p:cNvPr>
              <p:cNvSpPr/>
              <p:nvPr/>
            </p:nvSpPr>
            <p:spPr>
              <a:xfrm>
                <a:off x="5881206" y="1455220"/>
                <a:ext cx="1714671" cy="170188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7">
                <a:extLst>
                  <a:ext uri="{FF2B5EF4-FFF2-40B4-BE49-F238E27FC236}">
                    <a16:creationId xmlns:a16="http://schemas.microsoft.com/office/drawing/2014/main" xmlns="" id="{C26CA4A2-7EAC-4A20-9CF0-ECCFCA24614C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Arc 9">
                <a:extLst>
                  <a:ext uri="{FF2B5EF4-FFF2-40B4-BE49-F238E27FC236}">
                    <a16:creationId xmlns:a16="http://schemas.microsoft.com/office/drawing/2014/main" xmlns="" id="{1600DD51-900F-4E1D-B233-A17FB062B43B}"/>
                  </a:ext>
                </a:extLst>
              </p:cNvPr>
              <p:cNvSpPr/>
              <p:nvPr/>
            </p:nvSpPr>
            <p:spPr>
              <a:xfrm>
                <a:off x="6124727" y="1556747"/>
                <a:ext cx="1347239" cy="1379283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10">
                <a:extLst>
                  <a:ext uri="{FF2B5EF4-FFF2-40B4-BE49-F238E27FC236}">
                    <a16:creationId xmlns:a16="http://schemas.microsoft.com/office/drawing/2014/main" xmlns="" id="{D7D9BC23-E89D-4776-8493-4607C72D71F0}"/>
                  </a:ext>
                </a:extLst>
              </p:cNvPr>
              <p:cNvSpPr/>
              <p:nvPr/>
            </p:nvSpPr>
            <p:spPr>
              <a:xfrm>
                <a:off x="5976543" y="2005980"/>
                <a:ext cx="1603399" cy="64022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DECLARACIÓN </a:t>
                </a:r>
              </a:p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PATRIMONIAL</a:t>
                </a:r>
              </a:p>
            </p:txBody>
          </p:sp>
        </p:grpSp>
        <p:grpSp>
          <p:nvGrpSpPr>
            <p:cNvPr id="6" name="Group 30">
              <a:extLst>
                <a:ext uri="{FF2B5EF4-FFF2-40B4-BE49-F238E27FC236}">
                  <a16:creationId xmlns:a16="http://schemas.microsoft.com/office/drawing/2014/main" xmlns="" id="{0CA5A70B-7EAB-4B03-A6E6-E0E8A2006A40}"/>
                </a:ext>
              </a:extLst>
            </p:cNvPr>
            <p:cNvGrpSpPr/>
            <p:nvPr/>
          </p:nvGrpSpPr>
          <p:grpSpPr>
            <a:xfrm>
              <a:off x="3373794" y="2166764"/>
              <a:ext cx="2319849" cy="2302548"/>
              <a:chOff x="2830983" y="2425006"/>
              <a:chExt cx="2269312" cy="2179406"/>
            </a:xfrm>
          </p:grpSpPr>
          <p:sp>
            <p:nvSpPr>
              <p:cNvPr id="38" name="Oval 3">
                <a:extLst>
                  <a:ext uri="{FF2B5EF4-FFF2-40B4-BE49-F238E27FC236}">
                    <a16:creationId xmlns:a16="http://schemas.microsoft.com/office/drawing/2014/main" xmlns="" id="{16863D41-3917-4979-895B-7C2E04F5C76D}"/>
                  </a:ext>
                </a:extLst>
              </p:cNvPr>
              <p:cNvSpPr/>
              <p:nvPr/>
            </p:nvSpPr>
            <p:spPr>
              <a:xfrm>
                <a:off x="2830983" y="2425006"/>
                <a:ext cx="2269312" cy="217940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4">
                <a:extLst>
                  <a:ext uri="{FF2B5EF4-FFF2-40B4-BE49-F238E27FC236}">
                    <a16:creationId xmlns:a16="http://schemas.microsoft.com/office/drawing/2014/main" xmlns="" id="{8AA88485-8E45-4739-9127-CC21FDC6D9C8}"/>
                  </a:ext>
                </a:extLst>
              </p:cNvPr>
              <p:cNvSpPr/>
              <p:nvPr/>
            </p:nvSpPr>
            <p:spPr>
              <a:xfrm>
                <a:off x="3002058" y="2606179"/>
                <a:ext cx="1924934" cy="1814905"/>
              </a:xfrm>
              <a:prstGeom prst="ellipse">
                <a:avLst/>
              </a:prstGeom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" name="Rectangle 5">
                <a:extLst>
                  <a:ext uri="{FF2B5EF4-FFF2-40B4-BE49-F238E27FC236}">
                    <a16:creationId xmlns:a16="http://schemas.microsoft.com/office/drawing/2014/main" xmlns="" id="{EC35A52A-2F19-4E1C-AA32-F4BFD762B6B2}"/>
                  </a:ext>
                </a:extLst>
              </p:cNvPr>
              <p:cNvSpPr/>
              <p:nvPr/>
            </p:nvSpPr>
            <p:spPr>
              <a:xfrm>
                <a:off x="3056528" y="2754096"/>
                <a:ext cx="1862237" cy="137144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en-US" sz="20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  <a:endPara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INDICADORES </a:t>
                </a:r>
              </a:p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DE </a:t>
                </a:r>
                <a:r>
                  <a:rPr lang="en-US" sz="20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GESTIÓN</a:t>
                </a:r>
              </a:p>
              <a:p>
                <a:pPr algn="ctr"/>
                <a:r>
                  <a:rPr lang="en-US" sz="20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EVALUADOS</a:t>
                </a:r>
                <a:endPara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Arc 11">
                <a:extLst>
                  <a:ext uri="{FF2B5EF4-FFF2-40B4-BE49-F238E27FC236}">
                    <a16:creationId xmlns:a16="http://schemas.microsoft.com/office/drawing/2014/main" xmlns="" id="{2A49CD9A-6162-468E-9B31-665A70299D95}"/>
                  </a:ext>
                </a:extLst>
              </p:cNvPr>
              <p:cNvSpPr/>
              <p:nvPr/>
            </p:nvSpPr>
            <p:spPr>
              <a:xfrm rot="19168452">
                <a:off x="3068860" y="2528948"/>
                <a:ext cx="1883283" cy="1704873"/>
              </a:xfrm>
              <a:prstGeom prst="arc">
                <a:avLst/>
              </a:prstGeom>
              <a:ln w="53975"/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7" name="Straight Arrow Connector 13">
              <a:extLst>
                <a:ext uri="{FF2B5EF4-FFF2-40B4-BE49-F238E27FC236}">
                  <a16:creationId xmlns:a16="http://schemas.microsoft.com/office/drawing/2014/main" xmlns="" id="{3D3986BC-3C5F-4A3E-8E97-BBFD51266A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87767" y="1790602"/>
              <a:ext cx="977019" cy="886052"/>
            </a:xfrm>
            <a:prstGeom prst="straightConnector1">
              <a:avLst/>
            </a:prstGeom>
            <a:ln w="38100"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8" name="Group 15">
              <a:extLst>
                <a:ext uri="{FF2B5EF4-FFF2-40B4-BE49-F238E27FC236}">
                  <a16:creationId xmlns:a16="http://schemas.microsoft.com/office/drawing/2014/main" xmlns="" id="{F4A35530-3C73-4D55-BD82-ED98F0186052}"/>
                </a:ext>
              </a:extLst>
            </p:cNvPr>
            <p:cNvGrpSpPr/>
            <p:nvPr/>
          </p:nvGrpSpPr>
          <p:grpSpPr>
            <a:xfrm>
              <a:off x="7218001" y="2330241"/>
              <a:ext cx="1714671" cy="1701884"/>
              <a:chOff x="5886675" y="1446747"/>
              <a:chExt cx="1714671" cy="1701884"/>
            </a:xfrm>
          </p:grpSpPr>
          <p:sp>
            <p:nvSpPr>
              <p:cNvPr id="34" name="Oval 16">
                <a:extLst>
                  <a:ext uri="{FF2B5EF4-FFF2-40B4-BE49-F238E27FC236}">
                    <a16:creationId xmlns:a16="http://schemas.microsoft.com/office/drawing/2014/main" xmlns="" id="{C82F1957-0B76-456B-94C9-54FB53DD0F87}"/>
                  </a:ext>
                </a:extLst>
              </p:cNvPr>
              <p:cNvSpPr/>
              <p:nvPr/>
            </p:nvSpPr>
            <p:spPr>
              <a:xfrm>
                <a:off x="5886675" y="1446747"/>
                <a:ext cx="1714671" cy="170188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17">
                <a:extLst>
                  <a:ext uri="{FF2B5EF4-FFF2-40B4-BE49-F238E27FC236}">
                    <a16:creationId xmlns:a16="http://schemas.microsoft.com/office/drawing/2014/main" xmlns="" id="{0408F873-BF59-4076-A1A7-A5C2ADED216C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18">
                <a:extLst>
                  <a:ext uri="{FF2B5EF4-FFF2-40B4-BE49-F238E27FC236}">
                    <a16:creationId xmlns:a16="http://schemas.microsoft.com/office/drawing/2014/main" xmlns="" id="{A25BB867-8568-4A3F-B0A4-10A6351C771A}"/>
                  </a:ext>
                </a:extLst>
              </p:cNvPr>
              <p:cNvSpPr/>
              <p:nvPr/>
            </p:nvSpPr>
            <p:spPr>
              <a:xfrm>
                <a:off x="6124727" y="1556747"/>
                <a:ext cx="1347239" cy="1379283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19">
                <a:extLst>
                  <a:ext uri="{FF2B5EF4-FFF2-40B4-BE49-F238E27FC236}">
                    <a16:creationId xmlns:a16="http://schemas.microsoft.com/office/drawing/2014/main" xmlns="" id="{39AD7AD8-520A-4469-B02E-D63A9F51274A}"/>
                  </a:ext>
                </a:extLst>
              </p:cNvPr>
              <p:cNvSpPr/>
              <p:nvPr/>
            </p:nvSpPr>
            <p:spPr>
              <a:xfrm>
                <a:off x="6278939" y="1985402"/>
                <a:ext cx="1013529" cy="64022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CUENTA </a:t>
                </a:r>
              </a:p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PÚBLICA</a:t>
                </a:r>
              </a:p>
            </p:txBody>
          </p:sp>
        </p:grpSp>
        <p:grpSp>
          <p:nvGrpSpPr>
            <p:cNvPr id="9" name="Group 20">
              <a:extLst>
                <a:ext uri="{FF2B5EF4-FFF2-40B4-BE49-F238E27FC236}">
                  <a16:creationId xmlns:a16="http://schemas.microsoft.com/office/drawing/2014/main" xmlns="" id="{3344987C-3C25-40FB-93AF-83ED8A3800C2}"/>
                </a:ext>
              </a:extLst>
            </p:cNvPr>
            <p:cNvGrpSpPr/>
            <p:nvPr/>
          </p:nvGrpSpPr>
          <p:grpSpPr>
            <a:xfrm>
              <a:off x="6478438" y="4295637"/>
              <a:ext cx="1714671" cy="1701883"/>
              <a:chOff x="5879217" y="1442017"/>
              <a:chExt cx="1714671" cy="1701883"/>
            </a:xfrm>
          </p:grpSpPr>
          <p:sp>
            <p:nvSpPr>
              <p:cNvPr id="30" name="Oval 21">
                <a:extLst>
                  <a:ext uri="{FF2B5EF4-FFF2-40B4-BE49-F238E27FC236}">
                    <a16:creationId xmlns:a16="http://schemas.microsoft.com/office/drawing/2014/main" xmlns="" id="{5ACF01D8-98EE-41FE-AF89-AD94BECDFEB0}"/>
                  </a:ext>
                </a:extLst>
              </p:cNvPr>
              <p:cNvSpPr/>
              <p:nvPr/>
            </p:nvSpPr>
            <p:spPr>
              <a:xfrm>
                <a:off x="5879217" y="1442017"/>
                <a:ext cx="1714671" cy="170188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22">
                <a:extLst>
                  <a:ext uri="{FF2B5EF4-FFF2-40B4-BE49-F238E27FC236}">
                    <a16:creationId xmlns:a16="http://schemas.microsoft.com/office/drawing/2014/main" xmlns="" id="{16EF571E-25F9-46D3-86D3-D41DDF03D6B6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Arc 23">
                <a:extLst>
                  <a:ext uri="{FF2B5EF4-FFF2-40B4-BE49-F238E27FC236}">
                    <a16:creationId xmlns:a16="http://schemas.microsoft.com/office/drawing/2014/main" xmlns="" id="{313C8ADF-519B-44BE-9029-6DC1B6A291DD}"/>
                  </a:ext>
                </a:extLst>
              </p:cNvPr>
              <p:cNvSpPr/>
              <p:nvPr/>
            </p:nvSpPr>
            <p:spPr>
              <a:xfrm>
                <a:off x="6124727" y="1556747"/>
                <a:ext cx="1347239" cy="1379283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24">
                <a:extLst>
                  <a:ext uri="{FF2B5EF4-FFF2-40B4-BE49-F238E27FC236}">
                    <a16:creationId xmlns:a16="http://schemas.microsoft.com/office/drawing/2014/main" xmlns="" id="{8D92A084-D7EE-427E-9F12-94F9F5932D2A}"/>
                  </a:ext>
                </a:extLst>
              </p:cNvPr>
              <p:cNvSpPr/>
              <p:nvPr/>
            </p:nvSpPr>
            <p:spPr>
              <a:xfrm>
                <a:off x="5927883" y="2063067"/>
                <a:ext cx="1561529" cy="57283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ARMONIZACIÓN</a:t>
                </a:r>
              </a:p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CONTABLE</a:t>
                </a:r>
              </a:p>
            </p:txBody>
          </p:sp>
        </p:grpSp>
        <p:grpSp>
          <p:nvGrpSpPr>
            <p:cNvPr id="10" name="Group 25">
              <a:extLst>
                <a:ext uri="{FF2B5EF4-FFF2-40B4-BE49-F238E27FC236}">
                  <a16:creationId xmlns:a16="http://schemas.microsoft.com/office/drawing/2014/main" xmlns="" id="{8B76A999-4C08-497E-AC30-7B4116CFD6F0}"/>
                </a:ext>
              </a:extLst>
            </p:cNvPr>
            <p:cNvGrpSpPr/>
            <p:nvPr/>
          </p:nvGrpSpPr>
          <p:grpSpPr>
            <a:xfrm>
              <a:off x="1588765" y="509439"/>
              <a:ext cx="1685492" cy="1672444"/>
              <a:chOff x="5895823" y="1469292"/>
              <a:chExt cx="1685492" cy="1672444"/>
            </a:xfrm>
          </p:grpSpPr>
          <p:sp>
            <p:nvSpPr>
              <p:cNvPr id="26" name="Oval 26">
                <a:extLst>
                  <a:ext uri="{FF2B5EF4-FFF2-40B4-BE49-F238E27FC236}">
                    <a16:creationId xmlns:a16="http://schemas.microsoft.com/office/drawing/2014/main" xmlns="" id="{F6B37110-9E5A-4093-ABFC-1F175A6458D2}"/>
                  </a:ext>
                </a:extLst>
              </p:cNvPr>
              <p:cNvSpPr/>
              <p:nvPr/>
            </p:nvSpPr>
            <p:spPr>
              <a:xfrm>
                <a:off x="5895823" y="1469292"/>
                <a:ext cx="1685492" cy="167244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7">
                <a:extLst>
                  <a:ext uri="{FF2B5EF4-FFF2-40B4-BE49-F238E27FC236}">
                    <a16:creationId xmlns:a16="http://schemas.microsoft.com/office/drawing/2014/main" xmlns="" id="{C8955E41-6BE9-4705-B4CD-E14589338264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Arc 28">
                <a:extLst>
                  <a:ext uri="{FF2B5EF4-FFF2-40B4-BE49-F238E27FC236}">
                    <a16:creationId xmlns:a16="http://schemas.microsoft.com/office/drawing/2014/main" xmlns="" id="{FC67A2CD-D401-4D52-9108-821EB930C60C}"/>
                  </a:ext>
                </a:extLst>
              </p:cNvPr>
              <p:cNvSpPr/>
              <p:nvPr/>
            </p:nvSpPr>
            <p:spPr>
              <a:xfrm rot="16430780">
                <a:off x="6041138" y="1549103"/>
                <a:ext cx="1347239" cy="1379283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9">
                <a:extLst>
                  <a:ext uri="{FF2B5EF4-FFF2-40B4-BE49-F238E27FC236}">
                    <a16:creationId xmlns:a16="http://schemas.microsoft.com/office/drawing/2014/main" xmlns="" id="{A9E204AF-2455-4160-A76A-EDAAA7D498C1}"/>
                  </a:ext>
                </a:extLst>
              </p:cNvPr>
              <p:cNvSpPr/>
              <p:nvPr/>
            </p:nvSpPr>
            <p:spPr>
              <a:xfrm>
                <a:off x="5944976" y="2120185"/>
                <a:ext cx="1587131" cy="33696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TRANSPARENCIA</a:t>
                </a:r>
              </a:p>
            </p:txBody>
          </p:sp>
        </p:grpSp>
        <p:grpSp>
          <p:nvGrpSpPr>
            <p:cNvPr id="11" name="Group 31">
              <a:extLst>
                <a:ext uri="{FF2B5EF4-FFF2-40B4-BE49-F238E27FC236}">
                  <a16:creationId xmlns:a16="http://schemas.microsoft.com/office/drawing/2014/main" xmlns="" id="{74CF9E06-1722-4C5C-AF92-AEDEB0E88A38}"/>
                </a:ext>
              </a:extLst>
            </p:cNvPr>
            <p:cNvGrpSpPr/>
            <p:nvPr/>
          </p:nvGrpSpPr>
          <p:grpSpPr>
            <a:xfrm>
              <a:off x="221809" y="2461073"/>
              <a:ext cx="1714671" cy="1701884"/>
              <a:chOff x="5895011" y="1455375"/>
              <a:chExt cx="1714671" cy="1701884"/>
            </a:xfrm>
          </p:grpSpPr>
          <p:sp>
            <p:nvSpPr>
              <p:cNvPr id="22" name="Oval 32">
                <a:extLst>
                  <a:ext uri="{FF2B5EF4-FFF2-40B4-BE49-F238E27FC236}">
                    <a16:creationId xmlns:a16="http://schemas.microsoft.com/office/drawing/2014/main" xmlns="" id="{5E9DC333-4F58-4DB3-A9FD-BADDE2CE8640}"/>
                  </a:ext>
                </a:extLst>
              </p:cNvPr>
              <p:cNvSpPr/>
              <p:nvPr/>
            </p:nvSpPr>
            <p:spPr>
              <a:xfrm>
                <a:off x="5895011" y="1455375"/>
                <a:ext cx="1714671" cy="170188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33">
                <a:extLst>
                  <a:ext uri="{FF2B5EF4-FFF2-40B4-BE49-F238E27FC236}">
                    <a16:creationId xmlns:a16="http://schemas.microsoft.com/office/drawing/2014/main" xmlns="" id="{2F6E684B-9F45-4C0D-87D8-F843A9CBC429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Arc 34">
                <a:extLst>
                  <a:ext uri="{FF2B5EF4-FFF2-40B4-BE49-F238E27FC236}">
                    <a16:creationId xmlns:a16="http://schemas.microsoft.com/office/drawing/2014/main" xmlns="" id="{75DED7BC-321F-4697-8754-30E1458F38BA}"/>
                  </a:ext>
                </a:extLst>
              </p:cNvPr>
              <p:cNvSpPr/>
              <p:nvPr/>
            </p:nvSpPr>
            <p:spPr>
              <a:xfrm rot="16425534">
                <a:off x="6035240" y="1569521"/>
                <a:ext cx="1347239" cy="1379283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35">
                <a:extLst>
                  <a:ext uri="{FF2B5EF4-FFF2-40B4-BE49-F238E27FC236}">
                    <a16:creationId xmlns:a16="http://schemas.microsoft.com/office/drawing/2014/main" xmlns="" id="{83875CFC-6087-4218-B2FD-3412BA5C03E1}"/>
                  </a:ext>
                </a:extLst>
              </p:cNvPr>
              <p:cNvSpPr/>
              <p:nvPr/>
            </p:nvSpPr>
            <p:spPr>
              <a:xfrm>
                <a:off x="6142335" y="2043504"/>
                <a:ext cx="1110497" cy="64022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CONTROL</a:t>
                </a:r>
              </a:p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INTERNO</a:t>
                </a:r>
              </a:p>
            </p:txBody>
          </p:sp>
        </p:grpSp>
        <p:grpSp>
          <p:nvGrpSpPr>
            <p:cNvPr id="12" name="Group 36">
              <a:extLst>
                <a:ext uri="{FF2B5EF4-FFF2-40B4-BE49-F238E27FC236}">
                  <a16:creationId xmlns:a16="http://schemas.microsoft.com/office/drawing/2014/main" xmlns="" id="{37379937-2253-4DB6-A92F-3468F5677954}"/>
                </a:ext>
              </a:extLst>
            </p:cNvPr>
            <p:cNvGrpSpPr/>
            <p:nvPr/>
          </p:nvGrpSpPr>
          <p:grpSpPr>
            <a:xfrm>
              <a:off x="1115489" y="4301470"/>
              <a:ext cx="1714671" cy="1701884"/>
              <a:chOff x="5888450" y="1447851"/>
              <a:chExt cx="1714671" cy="1701884"/>
            </a:xfrm>
          </p:grpSpPr>
          <p:sp>
            <p:nvSpPr>
              <p:cNvPr id="18" name="Oval 37">
                <a:extLst>
                  <a:ext uri="{FF2B5EF4-FFF2-40B4-BE49-F238E27FC236}">
                    <a16:creationId xmlns:a16="http://schemas.microsoft.com/office/drawing/2014/main" xmlns="" id="{5F5E6BC2-C96D-4D7A-8FB6-E1E8279E6A77}"/>
                  </a:ext>
                </a:extLst>
              </p:cNvPr>
              <p:cNvSpPr/>
              <p:nvPr/>
            </p:nvSpPr>
            <p:spPr>
              <a:xfrm>
                <a:off x="5888450" y="1447851"/>
                <a:ext cx="1714671" cy="170188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38">
                <a:extLst>
                  <a:ext uri="{FF2B5EF4-FFF2-40B4-BE49-F238E27FC236}">
                    <a16:creationId xmlns:a16="http://schemas.microsoft.com/office/drawing/2014/main" xmlns="" id="{A84EFEB7-B9A9-4E24-847A-FFBEFFF81706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Arc 39">
                <a:extLst>
                  <a:ext uri="{FF2B5EF4-FFF2-40B4-BE49-F238E27FC236}">
                    <a16:creationId xmlns:a16="http://schemas.microsoft.com/office/drawing/2014/main" xmlns="" id="{B835357C-B363-48ED-8385-1FB9879CE12E}"/>
                  </a:ext>
                </a:extLst>
              </p:cNvPr>
              <p:cNvSpPr/>
              <p:nvPr/>
            </p:nvSpPr>
            <p:spPr>
              <a:xfrm rot="16678965">
                <a:off x="6054881" y="1556747"/>
                <a:ext cx="1347239" cy="1379283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40">
                <a:extLst>
                  <a:ext uri="{FF2B5EF4-FFF2-40B4-BE49-F238E27FC236}">
                    <a16:creationId xmlns:a16="http://schemas.microsoft.com/office/drawing/2014/main" xmlns="" id="{A227EFB4-FA27-4A2E-B3C5-C0FD15C1FE1E}"/>
                  </a:ext>
                </a:extLst>
              </p:cNvPr>
              <p:cNvSpPr/>
              <p:nvPr/>
            </p:nvSpPr>
            <p:spPr>
              <a:xfrm>
                <a:off x="6043397" y="1985401"/>
                <a:ext cx="1332088" cy="64022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MARCO DE</a:t>
                </a:r>
              </a:p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ACTUACIÓN</a:t>
                </a:r>
              </a:p>
            </p:txBody>
          </p:sp>
        </p:grpSp>
        <p:cxnSp>
          <p:nvCxnSpPr>
            <p:cNvPr id="13" name="Straight Arrow Connector 49">
              <a:extLst>
                <a:ext uri="{FF2B5EF4-FFF2-40B4-BE49-F238E27FC236}">
                  <a16:creationId xmlns:a16="http://schemas.microsoft.com/office/drawing/2014/main" xmlns="" id="{59ECCDAA-C170-48A6-A6EA-4810593885EB}"/>
                </a:ext>
              </a:extLst>
            </p:cNvPr>
            <p:cNvCxnSpPr>
              <a:cxnSpLocks/>
              <a:stCxn id="39" idx="6"/>
            </p:cNvCxnSpPr>
            <p:nvPr/>
          </p:nvCxnSpPr>
          <p:spPr>
            <a:xfrm flipV="1">
              <a:off x="5516480" y="3257157"/>
              <a:ext cx="1790535" cy="59742"/>
            </a:xfrm>
            <a:prstGeom prst="straightConnector1">
              <a:avLst/>
            </a:prstGeom>
            <a:ln w="38100"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4" name="Straight Arrow Connector 53">
              <a:extLst>
                <a:ext uri="{FF2B5EF4-FFF2-40B4-BE49-F238E27FC236}">
                  <a16:creationId xmlns:a16="http://schemas.microsoft.com/office/drawing/2014/main" xmlns="" id="{188CF450-59EB-4F45-9830-B30194DFBCA3}"/>
                </a:ext>
              </a:extLst>
            </p:cNvPr>
            <p:cNvCxnSpPr>
              <a:cxnSpLocks/>
            </p:cNvCxnSpPr>
            <p:nvPr/>
          </p:nvCxnSpPr>
          <p:spPr>
            <a:xfrm>
              <a:off x="5266856" y="3937777"/>
              <a:ext cx="1346623" cy="880034"/>
            </a:xfrm>
            <a:prstGeom prst="straightConnector1">
              <a:avLst/>
            </a:prstGeom>
            <a:ln w="38100"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" name="Straight Arrow Connector 77">
              <a:extLst>
                <a:ext uri="{FF2B5EF4-FFF2-40B4-BE49-F238E27FC236}">
                  <a16:creationId xmlns:a16="http://schemas.microsoft.com/office/drawing/2014/main" xmlns="" id="{F32736ED-8046-4C32-9F1F-587F2B685B3F}"/>
                </a:ext>
              </a:extLst>
            </p:cNvPr>
            <p:cNvCxnSpPr>
              <a:cxnSpLocks/>
              <a:endCxn id="27" idx="5"/>
            </p:cNvCxnSpPr>
            <p:nvPr/>
          </p:nvCxnSpPr>
          <p:spPr>
            <a:xfrm flipH="1" flipV="1">
              <a:off x="2970299" y="1881857"/>
              <a:ext cx="786862" cy="752468"/>
            </a:xfrm>
            <a:prstGeom prst="straightConnector1">
              <a:avLst/>
            </a:prstGeom>
            <a:ln w="38100"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Straight Arrow Connector 78">
              <a:extLst>
                <a:ext uri="{FF2B5EF4-FFF2-40B4-BE49-F238E27FC236}">
                  <a16:creationId xmlns:a16="http://schemas.microsoft.com/office/drawing/2014/main" xmlns="" id="{A9BAA268-09EB-4F7A-BEFA-CA5F83F15C0F}"/>
                </a:ext>
              </a:extLst>
            </p:cNvPr>
            <p:cNvCxnSpPr>
              <a:cxnSpLocks/>
              <a:stCxn id="39" idx="2"/>
              <a:endCxn id="23" idx="6"/>
            </p:cNvCxnSpPr>
            <p:nvPr/>
          </p:nvCxnSpPr>
          <p:spPr>
            <a:xfrm flipH="1" flipV="1">
              <a:off x="1827340" y="3311215"/>
              <a:ext cx="1721338" cy="5684"/>
            </a:xfrm>
            <a:prstGeom prst="straightConnector1">
              <a:avLst/>
            </a:prstGeom>
            <a:ln w="38100"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Straight Arrow Connector 79">
              <a:extLst>
                <a:ext uri="{FF2B5EF4-FFF2-40B4-BE49-F238E27FC236}">
                  <a16:creationId xmlns:a16="http://schemas.microsoft.com/office/drawing/2014/main" xmlns="" id="{58809B9C-5D79-4F26-9D0D-4C2ADED1F2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69618" y="3989918"/>
              <a:ext cx="1130963" cy="827893"/>
            </a:xfrm>
            <a:prstGeom prst="straightConnector1">
              <a:avLst/>
            </a:prstGeom>
            <a:ln w="38100"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98746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4056470" y="232188"/>
            <a:ext cx="3407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TRANSPARENCIA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80728" y="1226597"/>
            <a:ext cx="53374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dirty="0"/>
              <a:t>PUBLICACIÓN DE INFORMACIÓN DE OFICIO EN EL POT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dirty="0"/>
              <a:t>Periodicidad: Trimestral</a:t>
            </a:r>
          </a:p>
        </p:txBody>
      </p:sp>
      <p:sp>
        <p:nvSpPr>
          <p:cNvPr id="7" name="Elipse 6"/>
          <p:cNvSpPr/>
          <p:nvPr/>
        </p:nvSpPr>
        <p:spPr>
          <a:xfrm>
            <a:off x="7022548" y="1549762"/>
            <a:ext cx="1113833" cy="529339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9.9</a:t>
            </a:r>
            <a:endParaRPr lang="en-US" sz="36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6691530" y="1211208"/>
            <a:ext cx="17758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600" dirty="0">
                <a:solidFill>
                  <a:srgbClr val="002060"/>
                </a:solidFill>
              </a:rPr>
              <a:t>Promedio General </a:t>
            </a:r>
            <a:endParaRPr lang="en-US" sz="1600" dirty="0">
              <a:solidFill>
                <a:srgbClr val="002060"/>
              </a:solidFill>
            </a:endParaRPr>
          </a:p>
        </p:txBody>
      </p:sp>
      <p:graphicFrame>
        <p:nvGraphicFramePr>
          <p:cNvPr id="14" name="Chart 2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1F67598B-5CE4-4832-92C4-B70A63332A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318682109"/>
              </p:ext>
            </p:extLst>
          </p:nvPr>
        </p:nvGraphicFramePr>
        <p:xfrm>
          <a:off x="225631" y="1872927"/>
          <a:ext cx="8918370" cy="4278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409119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475201" y="1076657"/>
            <a:ext cx="8538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lang="en-US"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dirty="0"/>
              <a:t>Servidores Públicos que cumplieron con su declaración de situación patrimonial anual</a:t>
            </a:r>
          </a:p>
          <a:p>
            <a:pPr algn="ctr">
              <a:defRPr lang="en-US"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dirty="0"/>
              <a:t>Periodicidad : </a:t>
            </a:r>
            <a:r>
              <a:rPr lang="es-MX" sz="1600" dirty="0"/>
              <a:t>2 </a:t>
            </a:r>
            <a:r>
              <a:rPr lang="es-MX" sz="1600"/>
              <a:t>de </a:t>
            </a:r>
            <a:r>
              <a:rPr lang="es-MX" sz="1600" smtClean="0"/>
              <a:t>Mayo </a:t>
            </a:r>
            <a:r>
              <a:rPr lang="es-MX" sz="1600" dirty="0"/>
              <a:t>al 31 de Mayo del </a:t>
            </a:r>
            <a:r>
              <a:rPr lang="es-MX" sz="1600" dirty="0" smtClean="0"/>
              <a:t>2018 </a:t>
            </a:r>
            <a:endParaRPr lang="es-MX" sz="1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3077675" y="219310"/>
            <a:ext cx="57284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DECLARACIÓN PATRIMONIAL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99645" y="6119336"/>
            <a:ext cx="86017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altLang="es-MX" b="1" dirty="0">
                <a:solidFill>
                  <a:srgbClr val="002060"/>
                </a:solidFill>
              </a:rPr>
              <a:t>Con </a:t>
            </a:r>
            <a:r>
              <a:rPr lang="es-MX" altLang="es-MX" b="1" dirty="0" smtClean="0">
                <a:solidFill>
                  <a:srgbClr val="002060"/>
                </a:solidFill>
              </a:rPr>
              <a:t>8862 </a:t>
            </a:r>
            <a:r>
              <a:rPr lang="es-MX" altLang="es-MX" b="1" dirty="0">
                <a:solidFill>
                  <a:srgbClr val="002060"/>
                </a:solidFill>
              </a:rPr>
              <a:t>Obligados    </a:t>
            </a:r>
            <a:r>
              <a:rPr lang="es-MX" altLang="es-MX" b="1" dirty="0" smtClean="0">
                <a:solidFill>
                  <a:srgbClr val="002060"/>
                </a:solidFill>
              </a:rPr>
              <a:t>98.85% </a:t>
            </a:r>
            <a:r>
              <a:rPr lang="es-MX" altLang="es-MX" b="1" dirty="0">
                <a:solidFill>
                  <a:srgbClr val="002060"/>
                </a:solidFill>
              </a:rPr>
              <a:t>Cumplió     </a:t>
            </a:r>
            <a:endParaRPr lang="es-MX" altLang="es-MX" b="1" dirty="0" smtClean="0">
              <a:solidFill>
                <a:srgbClr val="002060"/>
              </a:solidFill>
            </a:endParaRPr>
          </a:p>
          <a:p>
            <a:r>
              <a:rPr lang="es-MX" altLang="es-MX" b="1" dirty="0" smtClean="0">
                <a:solidFill>
                  <a:srgbClr val="002060"/>
                </a:solidFill>
              </a:rPr>
              <a:t>102 Declaraciones </a:t>
            </a:r>
            <a:r>
              <a:rPr lang="es-MX" altLang="es-MX" b="1" dirty="0">
                <a:solidFill>
                  <a:srgbClr val="002060"/>
                </a:solidFill>
              </a:rPr>
              <a:t>Sin cumplimiento </a:t>
            </a:r>
          </a:p>
          <a:p>
            <a:r>
              <a:rPr lang="en-US" dirty="0">
                <a:solidFill>
                  <a:srgbClr val="002060"/>
                </a:solidFill>
              </a:rPr>
              <a:t> </a:t>
            </a:r>
          </a:p>
        </p:txBody>
      </p:sp>
      <p:graphicFrame>
        <p:nvGraphicFramePr>
          <p:cNvPr id="12" name="Chart 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661366753"/>
              </p:ext>
            </p:extLst>
          </p:nvPr>
        </p:nvGraphicFramePr>
        <p:xfrm>
          <a:off x="211015" y="1467059"/>
          <a:ext cx="8932985" cy="4652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6537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937825" y="273098"/>
            <a:ext cx="6080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APROBACIÓN DE CUENTA PÚBLICA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85776" y="1017937"/>
            <a:ext cx="869580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lang="en-US"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Evaluar las Observaciones por el Congreso Solventadas </a:t>
            </a:r>
            <a:endParaRPr lang="es-ES" dirty="0" smtClean="0"/>
          </a:p>
          <a:p>
            <a:pPr algn="ctr">
              <a:defRPr lang="en-US"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600" b="1" dirty="0" smtClean="0">
                <a:solidFill>
                  <a:prstClr val="black"/>
                </a:solidFill>
              </a:rPr>
              <a:t>Periodicidad</a:t>
            </a:r>
            <a:r>
              <a:rPr lang="es-MX" sz="1600" b="1" dirty="0">
                <a:solidFill>
                  <a:prstClr val="black"/>
                </a:solidFill>
              </a:rPr>
              <a:t>: </a:t>
            </a:r>
            <a:r>
              <a:rPr lang="es-MX" sz="1600" b="1" dirty="0" smtClean="0">
                <a:solidFill>
                  <a:prstClr val="black"/>
                </a:solidFill>
              </a:rPr>
              <a:t> Anual</a:t>
            </a:r>
            <a:r>
              <a:rPr lang="es-MX" sz="1600" b="1" dirty="0">
                <a:solidFill>
                  <a:prstClr val="black"/>
                </a:solidFill>
              </a:rPr>
              <a:t>, </a:t>
            </a:r>
            <a:r>
              <a:rPr lang="es-MX" sz="1600" b="1" dirty="0" smtClean="0">
                <a:solidFill>
                  <a:prstClr val="black"/>
                </a:solidFill>
              </a:rPr>
              <a:t>actualizado a junio 2018</a:t>
            </a:r>
            <a:endParaRPr lang="en-US" sz="1600" b="1" dirty="0">
              <a:solidFill>
                <a:prstClr val="black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88093" y="6265650"/>
            <a:ext cx="19627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2000" dirty="0">
                <a:solidFill>
                  <a:srgbClr val="002060"/>
                </a:solidFill>
              </a:rPr>
              <a:t>Avance General 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0" name="Elipse 9"/>
          <p:cNvSpPr/>
          <p:nvPr/>
        </p:nvSpPr>
        <p:spPr>
          <a:xfrm>
            <a:off x="2307962" y="6220046"/>
            <a:ext cx="1211416" cy="448799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9.7</a:t>
            </a:r>
          </a:p>
        </p:txBody>
      </p:sp>
      <p:graphicFrame>
        <p:nvGraphicFramePr>
          <p:cNvPr id="8" name="Char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691014049"/>
              </p:ext>
            </p:extLst>
          </p:nvPr>
        </p:nvGraphicFramePr>
        <p:xfrm>
          <a:off x="184825" y="1391054"/>
          <a:ext cx="8959175" cy="4620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71594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4056470" y="232188"/>
            <a:ext cx="47014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MARCO DE ACTUACIÓN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80728" y="1226597"/>
            <a:ext cx="8763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_tradnl" dirty="0" smtClean="0"/>
              <a:t>Existencia, Actualización,</a:t>
            </a:r>
            <a:r>
              <a:rPr lang="en-US" dirty="0" smtClean="0"/>
              <a:t> </a:t>
            </a:r>
            <a:r>
              <a:rPr lang="es-ES_tradnl" dirty="0" smtClean="0"/>
              <a:t>Difusión y Revisión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dirty="0" smtClean="0"/>
              <a:t>Periodicidad: Trimestral</a:t>
            </a:r>
            <a:endParaRPr lang="en-US" dirty="0" smtClean="0"/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endParaRPr lang="es-MX" dirty="0"/>
          </a:p>
        </p:txBody>
      </p:sp>
      <p:sp>
        <p:nvSpPr>
          <p:cNvPr id="7" name="Elipse 6"/>
          <p:cNvSpPr/>
          <p:nvPr/>
        </p:nvSpPr>
        <p:spPr>
          <a:xfrm>
            <a:off x="571500" y="2366261"/>
            <a:ext cx="1113833" cy="529339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2.8</a:t>
            </a:r>
            <a:endParaRPr lang="en-US" sz="36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304800" y="2000190"/>
            <a:ext cx="17758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600" dirty="0">
                <a:solidFill>
                  <a:srgbClr val="002060"/>
                </a:solidFill>
              </a:rPr>
              <a:t>Promedio General </a:t>
            </a:r>
            <a:endParaRPr lang="en-US" sz="1600" dirty="0">
              <a:solidFill>
                <a:srgbClr val="002060"/>
              </a:solidFill>
            </a:endParaRPr>
          </a:p>
        </p:txBody>
      </p:sp>
      <p:graphicFrame>
        <p:nvGraphicFramePr>
          <p:cNvPr id="9" name="Chart 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1749557"/>
              </p:ext>
            </p:extLst>
          </p:nvPr>
        </p:nvGraphicFramePr>
        <p:xfrm>
          <a:off x="212651" y="1850065"/>
          <a:ext cx="8931349" cy="4369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409119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245925" y="285798"/>
            <a:ext cx="38973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INTERNO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38484" y="1206500"/>
            <a:ext cx="8699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600" dirty="0"/>
              <a:t>Se registran 2 Evaluaciones, una correspondiente a la realizada por los Servidores Públicos (mediante el SECI) y otra en relación a las recomendaciones Solventadas en el Seguimiento de Control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600" dirty="0"/>
              <a:t>Periodicidad: Semestral </a:t>
            </a:r>
            <a:r>
              <a:rPr lang="es-MX" sz="1600" b="1" dirty="0"/>
              <a:t>cierre a </a:t>
            </a:r>
            <a:r>
              <a:rPr lang="es-MX" sz="1600" b="1" dirty="0" smtClean="0"/>
              <a:t>Junio 2018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9" name="Elipse 8"/>
          <p:cNvSpPr/>
          <p:nvPr/>
        </p:nvSpPr>
        <p:spPr>
          <a:xfrm>
            <a:off x="2347319" y="5847008"/>
            <a:ext cx="1591317" cy="821838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7.6</a:t>
            </a:r>
            <a:endParaRPr lang="en-US" sz="4000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239187" y="6057872"/>
            <a:ext cx="217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2000" dirty="0">
                <a:solidFill>
                  <a:srgbClr val="002060"/>
                </a:solidFill>
              </a:rPr>
              <a:t>Promedio General </a:t>
            </a:r>
            <a:endParaRPr lang="en-US" sz="2000" dirty="0">
              <a:solidFill>
                <a:srgbClr val="002060"/>
              </a:solidFill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312821" y="1756610"/>
          <a:ext cx="8831179" cy="4114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04666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7">
            <a:extLst>
              <a:ext uri="{FF2B5EF4-FFF2-40B4-BE49-F238E27FC236}">
                <a16:creationId xmlns:a16="http://schemas.microsoft.com/office/drawing/2014/main" xmlns="" id="{3D946E26-7D51-463A-A25A-9CC5ABFCE6A7}"/>
              </a:ext>
            </a:extLst>
          </p:cNvPr>
          <p:cNvGrpSpPr/>
          <p:nvPr/>
        </p:nvGrpSpPr>
        <p:grpSpPr>
          <a:xfrm>
            <a:off x="1422400" y="876300"/>
            <a:ext cx="6172201" cy="4725771"/>
            <a:chOff x="1099495" y="526266"/>
            <a:chExt cx="7074523" cy="5547053"/>
          </a:xfrm>
        </p:grpSpPr>
        <p:grpSp>
          <p:nvGrpSpPr>
            <p:cNvPr id="5" name="Group 14">
              <a:extLst>
                <a:ext uri="{FF2B5EF4-FFF2-40B4-BE49-F238E27FC236}">
                  <a16:creationId xmlns:a16="http://schemas.microsoft.com/office/drawing/2014/main" xmlns="" id="{9296FC6B-53DC-46F3-93E6-F290952C40F5}"/>
                </a:ext>
              </a:extLst>
            </p:cNvPr>
            <p:cNvGrpSpPr/>
            <p:nvPr/>
          </p:nvGrpSpPr>
          <p:grpSpPr>
            <a:xfrm>
              <a:off x="6061490" y="526266"/>
              <a:ext cx="1630756" cy="1656060"/>
              <a:chOff x="5915711" y="1480462"/>
              <a:chExt cx="1630756" cy="1656060"/>
            </a:xfrm>
          </p:grpSpPr>
          <p:sp>
            <p:nvSpPr>
              <p:cNvPr id="30" name="Oval 6">
                <a:extLst>
                  <a:ext uri="{FF2B5EF4-FFF2-40B4-BE49-F238E27FC236}">
                    <a16:creationId xmlns:a16="http://schemas.microsoft.com/office/drawing/2014/main" xmlns="" id="{A3D6581E-6ED2-4ABE-9F32-1E497368F230}"/>
                  </a:ext>
                </a:extLst>
              </p:cNvPr>
              <p:cNvSpPr/>
              <p:nvPr/>
            </p:nvSpPr>
            <p:spPr>
              <a:xfrm>
                <a:off x="5915711" y="1480462"/>
                <a:ext cx="1630756" cy="165606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7">
                <a:extLst>
                  <a:ext uri="{FF2B5EF4-FFF2-40B4-BE49-F238E27FC236}">
                    <a16:creationId xmlns:a16="http://schemas.microsoft.com/office/drawing/2014/main" xmlns="" id="{C26CA4A2-7EAC-4A20-9CF0-ECCFCA24614C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Arc 9">
                <a:extLst>
                  <a:ext uri="{FF2B5EF4-FFF2-40B4-BE49-F238E27FC236}">
                    <a16:creationId xmlns:a16="http://schemas.microsoft.com/office/drawing/2014/main" xmlns="" id="{1600DD51-900F-4E1D-B233-A17FB062B43B}"/>
                  </a:ext>
                </a:extLst>
              </p:cNvPr>
              <p:cNvSpPr/>
              <p:nvPr/>
            </p:nvSpPr>
            <p:spPr>
              <a:xfrm>
                <a:off x="6124727" y="1556747"/>
                <a:ext cx="1347239" cy="1379283"/>
              </a:xfrm>
              <a:prstGeom prst="arc">
                <a:avLst/>
              </a:prstGeom>
              <a:ln w="34925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Rectangle 10">
                <a:extLst>
                  <a:ext uri="{FF2B5EF4-FFF2-40B4-BE49-F238E27FC236}">
                    <a16:creationId xmlns:a16="http://schemas.microsoft.com/office/drawing/2014/main" xmlns="" id="{D7D9BC23-E89D-4776-8493-4607C72D71F0}"/>
                  </a:ext>
                </a:extLst>
              </p:cNvPr>
              <p:cNvSpPr/>
              <p:nvPr/>
            </p:nvSpPr>
            <p:spPr>
              <a:xfrm>
                <a:off x="6135032" y="1741452"/>
                <a:ext cx="1192116" cy="10782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lvl="0" algn="ctr"/>
                <a:r>
                  <a:rPr lang="es-ES" sz="11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Sistema </a:t>
                </a:r>
              </a:p>
              <a:p>
                <a:pPr lvl="0" algn="ctr"/>
                <a:r>
                  <a:rPr lang="es-ES" sz="11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Evaluación </a:t>
                </a:r>
              </a:p>
              <a:p>
                <a:pPr lvl="0" algn="ctr"/>
                <a:r>
                  <a:rPr lang="es-ES" sz="11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Trámites y </a:t>
                </a:r>
              </a:p>
              <a:p>
                <a:pPr lvl="0" algn="ctr"/>
                <a:r>
                  <a:rPr lang="es-ES" sz="11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Servicios </a:t>
                </a:r>
              </a:p>
              <a:p>
                <a:pPr lvl="0" algn="ctr"/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(</a:t>
                </a:r>
                <a:r>
                  <a:rPr lang="es-E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SETYS</a:t>
                </a:r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)</a:t>
                </a:r>
              </a:p>
            </p:txBody>
          </p:sp>
        </p:grpSp>
        <p:grpSp>
          <p:nvGrpSpPr>
            <p:cNvPr id="6" name="Group 30">
              <a:extLst>
                <a:ext uri="{FF2B5EF4-FFF2-40B4-BE49-F238E27FC236}">
                  <a16:creationId xmlns:a16="http://schemas.microsoft.com/office/drawing/2014/main" xmlns="" id="{0CA5A70B-7EAB-4B03-A6E6-E0E8A2006A40}"/>
                </a:ext>
              </a:extLst>
            </p:cNvPr>
            <p:cNvGrpSpPr/>
            <p:nvPr/>
          </p:nvGrpSpPr>
          <p:grpSpPr>
            <a:xfrm>
              <a:off x="3416347" y="2182325"/>
              <a:ext cx="2219292" cy="2259593"/>
              <a:chOff x="2872608" y="2439735"/>
              <a:chExt cx="2170944" cy="2138748"/>
            </a:xfrm>
          </p:grpSpPr>
          <p:sp>
            <p:nvSpPr>
              <p:cNvPr id="26" name="Oval 3">
                <a:extLst>
                  <a:ext uri="{FF2B5EF4-FFF2-40B4-BE49-F238E27FC236}">
                    <a16:creationId xmlns:a16="http://schemas.microsoft.com/office/drawing/2014/main" xmlns="" id="{16863D41-3917-4979-895B-7C2E04F5C76D}"/>
                  </a:ext>
                </a:extLst>
              </p:cNvPr>
              <p:cNvSpPr/>
              <p:nvPr/>
            </p:nvSpPr>
            <p:spPr>
              <a:xfrm>
                <a:off x="2872608" y="2439735"/>
                <a:ext cx="2170944" cy="213874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4">
                <a:extLst>
                  <a:ext uri="{FF2B5EF4-FFF2-40B4-BE49-F238E27FC236}">
                    <a16:creationId xmlns:a16="http://schemas.microsoft.com/office/drawing/2014/main" xmlns="" id="{8AA88485-8E45-4739-9127-CC21FDC6D9C8}"/>
                  </a:ext>
                </a:extLst>
              </p:cNvPr>
              <p:cNvSpPr/>
              <p:nvPr/>
            </p:nvSpPr>
            <p:spPr>
              <a:xfrm>
                <a:off x="2997296" y="2533649"/>
                <a:ext cx="1924934" cy="1943100"/>
              </a:xfrm>
              <a:prstGeom prst="ellipse">
                <a:avLst/>
              </a:prstGeom>
              <a:ln w="38100"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5">
                <a:extLst>
                  <a:ext uri="{FF2B5EF4-FFF2-40B4-BE49-F238E27FC236}">
                    <a16:creationId xmlns:a16="http://schemas.microsoft.com/office/drawing/2014/main" xmlns="" id="{EC35A52A-2F19-4E1C-AA32-F4BFD762B6B2}"/>
                  </a:ext>
                </a:extLst>
              </p:cNvPr>
              <p:cNvSpPr/>
              <p:nvPr/>
            </p:nvSpPr>
            <p:spPr>
              <a:xfrm>
                <a:off x="3100484" y="2935445"/>
                <a:ext cx="1801203" cy="106002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4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INDICADORES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 </a:t>
                </a:r>
                <a:r>
                  <a:rPr lang="en-US" sz="14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PERCEPCIÓN </a:t>
                </a:r>
                <a:endParaRPr 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endParaRP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CIUDADANA</a:t>
                </a:r>
              </a:p>
            </p:txBody>
          </p:sp>
          <p:sp>
            <p:nvSpPr>
              <p:cNvPr id="29" name="Arc 11">
                <a:extLst>
                  <a:ext uri="{FF2B5EF4-FFF2-40B4-BE49-F238E27FC236}">
                    <a16:creationId xmlns:a16="http://schemas.microsoft.com/office/drawing/2014/main" xmlns="" id="{2A49CD9A-6162-468E-9B31-665A70299D95}"/>
                  </a:ext>
                </a:extLst>
              </p:cNvPr>
              <p:cNvSpPr/>
              <p:nvPr/>
            </p:nvSpPr>
            <p:spPr>
              <a:xfrm rot="19168452">
                <a:off x="2968765" y="2568050"/>
                <a:ext cx="1883283" cy="1704873"/>
              </a:xfrm>
              <a:prstGeom prst="arc">
                <a:avLst/>
              </a:prstGeom>
              <a:ln>
                <a:solidFill>
                  <a:srgbClr val="92D050"/>
                </a:solidFill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7" name="Straight Arrow Connector 13">
              <a:extLst>
                <a:ext uri="{FF2B5EF4-FFF2-40B4-BE49-F238E27FC236}">
                  <a16:creationId xmlns:a16="http://schemas.microsoft.com/office/drawing/2014/main" xmlns="" id="{3D3986BC-3C5F-4A3E-8E97-BBFD51266A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87767" y="1790602"/>
              <a:ext cx="977019" cy="886052"/>
            </a:xfrm>
            <a:prstGeom prst="straightConnector1">
              <a:avLst/>
            </a:prstGeom>
            <a:ln w="38100">
              <a:solidFill>
                <a:srgbClr val="FFC000"/>
              </a:solidFill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8" name="Group 20">
              <a:extLst>
                <a:ext uri="{FF2B5EF4-FFF2-40B4-BE49-F238E27FC236}">
                  <a16:creationId xmlns:a16="http://schemas.microsoft.com/office/drawing/2014/main" xmlns="" id="{3344987C-3C25-40FB-93AF-83ED8A3800C2}"/>
                </a:ext>
              </a:extLst>
            </p:cNvPr>
            <p:cNvGrpSpPr/>
            <p:nvPr/>
          </p:nvGrpSpPr>
          <p:grpSpPr>
            <a:xfrm>
              <a:off x="6507525" y="4334435"/>
              <a:ext cx="1666493" cy="1647833"/>
              <a:chOff x="5908304" y="1480815"/>
              <a:chExt cx="1666493" cy="1647833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xmlns="" id="{5ACF01D8-98EE-41FE-AF89-AD94BECDFEB0}"/>
                  </a:ext>
                </a:extLst>
              </p:cNvPr>
              <p:cNvSpPr/>
              <p:nvPr/>
            </p:nvSpPr>
            <p:spPr>
              <a:xfrm>
                <a:off x="5908304" y="1480815"/>
                <a:ext cx="1666493" cy="164783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xmlns="" id="{16EF571E-25F9-46D3-86D3-D41DDF03D6B6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Arc 23">
                <a:extLst>
                  <a:ext uri="{FF2B5EF4-FFF2-40B4-BE49-F238E27FC236}">
                    <a16:creationId xmlns:a16="http://schemas.microsoft.com/office/drawing/2014/main" xmlns="" id="{313C8ADF-519B-44BE-9029-6DC1B6A291DD}"/>
                  </a:ext>
                </a:extLst>
              </p:cNvPr>
              <p:cNvSpPr/>
              <p:nvPr/>
            </p:nvSpPr>
            <p:spPr>
              <a:xfrm rot="2033864">
                <a:off x="6218866" y="1632441"/>
                <a:ext cx="1301356" cy="1339424"/>
              </a:xfrm>
              <a:prstGeom prst="arc">
                <a:avLst/>
              </a:prstGeom>
              <a:ln w="25400" cap="flat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xmlns="" id="{8D92A084-D7EE-427E-9F12-94F9F5932D2A}"/>
                  </a:ext>
                </a:extLst>
              </p:cNvPr>
              <p:cNvSpPr/>
              <p:nvPr/>
            </p:nvSpPr>
            <p:spPr>
              <a:xfrm>
                <a:off x="6039247" y="1854641"/>
                <a:ext cx="1398590" cy="97541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lvl="0" algn="ctr"/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Atención a </a:t>
                </a:r>
              </a:p>
              <a:p>
                <a:pPr lvl="0" algn="ctr"/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QUEJAS</a:t>
                </a:r>
              </a:p>
              <a:p>
                <a:pPr lvl="0" algn="ctr"/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Ciudadanas </a:t>
                </a:r>
              </a:p>
              <a:p>
                <a:pPr lvl="0" algn="ctr"/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d</a:t>
                </a:r>
                <a:r>
                  <a:rPr lang="es-ES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el </a:t>
                </a:r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S</a:t>
                </a:r>
                <a:r>
                  <a:rPr lang="es-ES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ervicio</a:t>
                </a:r>
                <a:endParaRPr lang="es-E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endParaRPr>
              </a:p>
            </p:txBody>
          </p:sp>
        </p:grpSp>
        <p:grpSp>
          <p:nvGrpSpPr>
            <p:cNvPr id="9" name="Group 25">
              <a:extLst>
                <a:ext uri="{FF2B5EF4-FFF2-40B4-BE49-F238E27FC236}">
                  <a16:creationId xmlns:a16="http://schemas.microsoft.com/office/drawing/2014/main" xmlns="" id="{8B76A999-4C08-497E-AC30-7B4116CFD6F0}"/>
                </a:ext>
              </a:extLst>
            </p:cNvPr>
            <p:cNvGrpSpPr/>
            <p:nvPr/>
          </p:nvGrpSpPr>
          <p:grpSpPr>
            <a:xfrm>
              <a:off x="1596355" y="526266"/>
              <a:ext cx="1678672" cy="1656060"/>
              <a:chOff x="5903413" y="1486119"/>
              <a:chExt cx="1678672" cy="1656060"/>
            </a:xfrm>
          </p:grpSpPr>
          <p:sp>
            <p:nvSpPr>
              <p:cNvPr id="18" name="Oval 26">
                <a:extLst>
                  <a:ext uri="{FF2B5EF4-FFF2-40B4-BE49-F238E27FC236}">
                    <a16:creationId xmlns:a16="http://schemas.microsoft.com/office/drawing/2014/main" xmlns="" id="{F6B37110-9E5A-4093-ABFC-1F175A6458D2}"/>
                  </a:ext>
                </a:extLst>
              </p:cNvPr>
              <p:cNvSpPr/>
              <p:nvPr/>
            </p:nvSpPr>
            <p:spPr>
              <a:xfrm>
                <a:off x="5903413" y="1486119"/>
                <a:ext cx="1678672" cy="165606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27">
                <a:extLst>
                  <a:ext uri="{FF2B5EF4-FFF2-40B4-BE49-F238E27FC236}">
                    <a16:creationId xmlns:a16="http://schemas.microsoft.com/office/drawing/2014/main" xmlns="" id="{C8955E41-6BE9-4705-B4CD-E14589338264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Arc 28">
                <a:extLst>
                  <a:ext uri="{FF2B5EF4-FFF2-40B4-BE49-F238E27FC236}">
                    <a16:creationId xmlns:a16="http://schemas.microsoft.com/office/drawing/2014/main" xmlns="" id="{FC67A2CD-D401-4D52-9108-821EB930C60C}"/>
                  </a:ext>
                </a:extLst>
              </p:cNvPr>
              <p:cNvSpPr/>
              <p:nvPr/>
            </p:nvSpPr>
            <p:spPr>
              <a:xfrm rot="16430780">
                <a:off x="6026296" y="1562988"/>
                <a:ext cx="1367746" cy="1371431"/>
              </a:xfrm>
              <a:prstGeom prst="arc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9">
                <a:extLst>
                  <a:ext uri="{FF2B5EF4-FFF2-40B4-BE49-F238E27FC236}">
                    <a16:creationId xmlns:a16="http://schemas.microsoft.com/office/drawing/2014/main" xmlns="" id="{A9E204AF-2455-4160-A76A-EDAAA7D498C1}"/>
                  </a:ext>
                </a:extLst>
              </p:cNvPr>
              <p:cNvSpPr/>
              <p:nvPr/>
            </p:nvSpPr>
            <p:spPr>
              <a:xfrm>
                <a:off x="6141598" y="1913960"/>
                <a:ext cx="1193886" cy="83398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FEEDBOX</a:t>
                </a:r>
              </a:p>
              <a:p>
                <a:pPr algn="ctr"/>
                <a:r>
                  <a:rPr lang="es-ES" sz="10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Sistema </a:t>
                </a:r>
              </a:p>
              <a:p>
                <a:pPr algn="ctr"/>
                <a:r>
                  <a:rPr lang="es-ES" sz="10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Evaluación  </a:t>
                </a:r>
              </a:p>
              <a:p>
                <a:pPr algn="ctr"/>
                <a:r>
                  <a:rPr lang="es-ES" sz="10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Electrónica</a:t>
                </a:r>
                <a:endParaRPr lang="en-US" sz="10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endParaRPr>
              </a:p>
            </p:txBody>
          </p:sp>
        </p:grpSp>
        <p:grpSp>
          <p:nvGrpSpPr>
            <p:cNvPr id="10" name="Group 36">
              <a:extLst>
                <a:ext uri="{FF2B5EF4-FFF2-40B4-BE49-F238E27FC236}">
                  <a16:creationId xmlns:a16="http://schemas.microsoft.com/office/drawing/2014/main" xmlns="" id="{37379937-2253-4DB6-A92F-3468F5677954}"/>
                </a:ext>
              </a:extLst>
            </p:cNvPr>
            <p:cNvGrpSpPr/>
            <p:nvPr/>
          </p:nvGrpSpPr>
          <p:grpSpPr>
            <a:xfrm>
              <a:off x="1099495" y="4244947"/>
              <a:ext cx="1762218" cy="1828372"/>
              <a:chOff x="5872456" y="1391328"/>
              <a:chExt cx="1762218" cy="1828372"/>
            </a:xfrm>
          </p:grpSpPr>
          <p:sp>
            <p:nvSpPr>
              <p:cNvPr id="14" name="Oval 37">
                <a:extLst>
                  <a:ext uri="{FF2B5EF4-FFF2-40B4-BE49-F238E27FC236}">
                    <a16:creationId xmlns:a16="http://schemas.microsoft.com/office/drawing/2014/main" xmlns="" id="{5F5E6BC2-C96D-4D7A-8FB6-E1E8279E6A77}"/>
                  </a:ext>
                </a:extLst>
              </p:cNvPr>
              <p:cNvSpPr/>
              <p:nvPr/>
            </p:nvSpPr>
            <p:spPr>
              <a:xfrm>
                <a:off x="5872456" y="1391328"/>
                <a:ext cx="1749679" cy="182837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38">
                <a:extLst>
                  <a:ext uri="{FF2B5EF4-FFF2-40B4-BE49-F238E27FC236}">
                    <a16:creationId xmlns:a16="http://schemas.microsoft.com/office/drawing/2014/main" xmlns="" id="{A84EFEB7-B9A9-4E24-847A-FFBEFFF81706}"/>
                  </a:ext>
                </a:extLst>
              </p:cNvPr>
              <p:cNvSpPr/>
              <p:nvPr/>
            </p:nvSpPr>
            <p:spPr>
              <a:xfrm>
                <a:off x="5929535" y="1447110"/>
                <a:ext cx="1620795" cy="1716809"/>
              </a:xfrm>
              <a:prstGeom prst="ellips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Arc 39">
                <a:extLst>
                  <a:ext uri="{FF2B5EF4-FFF2-40B4-BE49-F238E27FC236}">
                    <a16:creationId xmlns:a16="http://schemas.microsoft.com/office/drawing/2014/main" xmlns="" id="{B835357C-B363-48ED-8385-1FB9879CE12E}"/>
                  </a:ext>
                </a:extLst>
              </p:cNvPr>
              <p:cNvSpPr/>
              <p:nvPr/>
            </p:nvSpPr>
            <p:spPr>
              <a:xfrm rot="15439595">
                <a:off x="6013258" y="1450785"/>
                <a:ext cx="1262925" cy="1302907"/>
              </a:xfrm>
              <a:prstGeom prst="arc">
                <a:avLst>
                  <a:gd name="adj1" fmla="val 17756369"/>
                  <a:gd name="adj2" fmla="val 813683"/>
                </a:avLst>
              </a:prstGeom>
              <a:ln w="3175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40">
                <a:extLst>
                  <a:ext uri="{FF2B5EF4-FFF2-40B4-BE49-F238E27FC236}">
                    <a16:creationId xmlns:a16="http://schemas.microsoft.com/office/drawing/2014/main" xmlns="" id="{A227EFB4-FA27-4A2E-B3C5-C0FD15C1FE1E}"/>
                  </a:ext>
                </a:extLst>
              </p:cNvPr>
              <p:cNvSpPr/>
              <p:nvPr/>
            </p:nvSpPr>
            <p:spPr>
              <a:xfrm>
                <a:off x="5904531" y="1948399"/>
                <a:ext cx="1730143" cy="50544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lvl="0" algn="ctr"/>
                <a:r>
                  <a:rPr lang="en-U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MEDIOS DE </a:t>
                </a:r>
              </a:p>
              <a:p>
                <a:pPr lvl="0" algn="ctr"/>
                <a:r>
                  <a:rPr lang="en-U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COMUNICACIÓN</a:t>
                </a:r>
              </a:p>
            </p:txBody>
          </p:sp>
        </p:grpSp>
        <p:cxnSp>
          <p:nvCxnSpPr>
            <p:cNvPr id="11" name="Straight Arrow Connector 53">
              <a:extLst>
                <a:ext uri="{FF2B5EF4-FFF2-40B4-BE49-F238E27FC236}">
                  <a16:creationId xmlns:a16="http://schemas.microsoft.com/office/drawing/2014/main" xmlns="" id="{188CF450-59EB-4F45-9830-B30194DFBCA3}"/>
                </a:ext>
              </a:extLst>
            </p:cNvPr>
            <p:cNvCxnSpPr>
              <a:cxnSpLocks/>
            </p:cNvCxnSpPr>
            <p:nvPr/>
          </p:nvCxnSpPr>
          <p:spPr>
            <a:xfrm>
              <a:off x="5266856" y="3937777"/>
              <a:ext cx="1346623" cy="880034"/>
            </a:xfrm>
            <a:prstGeom prst="straightConnector1">
              <a:avLst/>
            </a:prstGeom>
            <a:ln w="38100">
              <a:solidFill>
                <a:srgbClr val="FFC000"/>
              </a:solidFill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2" name="Straight Arrow Connector 77">
              <a:extLst>
                <a:ext uri="{FF2B5EF4-FFF2-40B4-BE49-F238E27FC236}">
                  <a16:creationId xmlns:a16="http://schemas.microsoft.com/office/drawing/2014/main" xmlns="" id="{F32736ED-8046-4C32-9F1F-587F2B685B3F}"/>
                </a:ext>
              </a:extLst>
            </p:cNvPr>
            <p:cNvCxnSpPr>
              <a:cxnSpLocks/>
              <a:endCxn id="19" idx="5"/>
            </p:cNvCxnSpPr>
            <p:nvPr/>
          </p:nvCxnSpPr>
          <p:spPr>
            <a:xfrm flipH="1" flipV="1">
              <a:off x="2970299" y="1881857"/>
              <a:ext cx="786862" cy="752468"/>
            </a:xfrm>
            <a:prstGeom prst="straightConnector1">
              <a:avLst/>
            </a:prstGeom>
            <a:ln w="38100">
              <a:solidFill>
                <a:srgbClr val="FFC000"/>
              </a:solidFill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3" name="Straight Arrow Connector 79">
              <a:extLst>
                <a:ext uri="{FF2B5EF4-FFF2-40B4-BE49-F238E27FC236}">
                  <a16:creationId xmlns:a16="http://schemas.microsoft.com/office/drawing/2014/main" xmlns="" id="{58809B9C-5D79-4F26-9D0D-4C2ADED1F2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69618" y="3989918"/>
              <a:ext cx="1130963" cy="827893"/>
            </a:xfrm>
            <a:prstGeom prst="straightConnector1">
              <a:avLst/>
            </a:prstGeom>
            <a:ln w="38100">
              <a:solidFill>
                <a:srgbClr val="FFC000"/>
              </a:solidFill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328480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743911" y="1104900"/>
            <a:ext cx="64348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lang="en-US" sz="12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sz="1600" dirty="0" err="1"/>
              <a:t>Feedbox</a:t>
            </a:r>
            <a:r>
              <a:rPr lang="es-ES" sz="1600" dirty="0"/>
              <a:t> es un sistema de evaluación electrónica para captar la opinión: </a:t>
            </a:r>
          </a:p>
          <a:p>
            <a:pPr algn="ctr">
              <a:defRPr lang="en-US" sz="12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sz="1600" dirty="0"/>
              <a:t>Trato, </a:t>
            </a:r>
            <a:r>
              <a:rPr lang="es-ES" sz="1600" dirty="0" err="1"/>
              <a:t>Rápidez</a:t>
            </a:r>
            <a:r>
              <a:rPr lang="es-ES" sz="1600" dirty="0"/>
              <a:t>, Funcionalidad y Limpieza de las </a:t>
            </a:r>
            <a:r>
              <a:rPr lang="es-ES" sz="1600" dirty="0" smtClean="0"/>
              <a:t>instalaciones.</a:t>
            </a:r>
            <a:endParaRPr lang="es-ES" sz="1600" dirty="0"/>
          </a:p>
          <a:p>
            <a:pPr algn="ctr">
              <a:defRPr lang="en-US" sz="12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sz="1600" dirty="0" smtClean="0"/>
              <a:t>Periodicidad: Trimestral</a:t>
            </a:r>
            <a:endParaRPr lang="en-US" sz="1600" dirty="0"/>
          </a:p>
          <a:p>
            <a:endParaRPr lang="en-US" sz="2400" dirty="0"/>
          </a:p>
        </p:txBody>
      </p:sp>
      <p:sp>
        <p:nvSpPr>
          <p:cNvPr id="7" name="CuadroTexto 6"/>
          <p:cNvSpPr txBox="1"/>
          <p:nvPr/>
        </p:nvSpPr>
        <p:spPr>
          <a:xfrm>
            <a:off x="2524928" y="256657"/>
            <a:ext cx="6700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DE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EVALUACIÓN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FEEDBOX</a:t>
            </a:r>
          </a:p>
        </p:txBody>
      </p:sp>
      <p:sp>
        <p:nvSpPr>
          <p:cNvPr id="8" name="Elipse 7"/>
          <p:cNvSpPr/>
          <p:nvPr/>
        </p:nvSpPr>
        <p:spPr>
          <a:xfrm>
            <a:off x="366119" y="2265608"/>
            <a:ext cx="1176931" cy="591892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7.5</a:t>
            </a:r>
            <a:endParaRPr lang="en-US" sz="4000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372537" y="1847822"/>
            <a:ext cx="17758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600" dirty="0">
                <a:solidFill>
                  <a:srgbClr val="002060"/>
                </a:solidFill>
              </a:rPr>
              <a:t>Promedio General </a:t>
            </a:r>
            <a:endParaRPr lang="en-US" sz="1600" dirty="0">
              <a:solidFill>
                <a:srgbClr val="002060"/>
              </a:solidFill>
            </a:endParaRPr>
          </a:p>
        </p:txBody>
      </p:sp>
      <p:graphicFrame>
        <p:nvGraphicFramePr>
          <p:cNvPr id="11" name="Char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691746495"/>
              </p:ext>
            </p:extLst>
          </p:nvPr>
        </p:nvGraphicFramePr>
        <p:xfrm>
          <a:off x="212651" y="2313203"/>
          <a:ext cx="8931349" cy="4048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68599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747326" y="133398"/>
            <a:ext cx="61727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DE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EVALUACIÓN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TRÁMITES 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SERVICIOS (SETYS) 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728605" y="1298369"/>
            <a:ext cx="8191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sz="1600" dirty="0"/>
              <a:t>Evaluar la calidad de los trámites y servicios brindados, realizándose encuestas de salida en los centros de mayor afluencia en las D</a:t>
            </a:r>
            <a:r>
              <a:rPr lang="es-ES" sz="1600" dirty="0" smtClean="0"/>
              <a:t>ependencias </a:t>
            </a:r>
            <a:r>
              <a:rPr lang="es-ES" sz="1600" dirty="0"/>
              <a:t>y </a:t>
            </a:r>
            <a:r>
              <a:rPr lang="es-ES" sz="1600" dirty="0" smtClean="0"/>
              <a:t>Entidades </a:t>
            </a:r>
            <a:r>
              <a:rPr lang="es-ES" sz="1600" dirty="0"/>
              <a:t>del Estado.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sz="1600" dirty="0"/>
              <a:t>Periodicidad: </a:t>
            </a:r>
            <a:r>
              <a:rPr lang="es-ES" sz="1600" dirty="0" smtClean="0"/>
              <a:t>Trimestral</a:t>
            </a:r>
            <a:endParaRPr lang="en-US" sz="1600" dirty="0"/>
          </a:p>
        </p:txBody>
      </p:sp>
      <p:sp>
        <p:nvSpPr>
          <p:cNvPr id="10" name="Elipse 9"/>
          <p:cNvSpPr/>
          <p:nvPr/>
        </p:nvSpPr>
        <p:spPr>
          <a:xfrm>
            <a:off x="474069" y="2468808"/>
            <a:ext cx="1335681" cy="560142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7.9</a:t>
            </a:r>
            <a:endParaRPr lang="en-US" sz="4000" b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309037" y="2108172"/>
            <a:ext cx="17758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600" dirty="0">
                <a:solidFill>
                  <a:srgbClr val="002060"/>
                </a:solidFill>
              </a:rPr>
              <a:t>Promedio General </a:t>
            </a:r>
            <a:endParaRPr lang="en-US" sz="1600" dirty="0">
              <a:solidFill>
                <a:srgbClr val="002060"/>
              </a:solidFill>
            </a:endParaRPr>
          </a:p>
        </p:txBody>
      </p:sp>
      <p:graphicFrame>
        <p:nvGraphicFramePr>
          <p:cNvPr id="12" name="Chart 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06411083"/>
              </p:ext>
            </p:extLst>
          </p:nvPr>
        </p:nvGraphicFramePr>
        <p:xfrm>
          <a:off x="724238" y="2407067"/>
          <a:ext cx="8195867" cy="3917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593101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647700" y="2265608"/>
            <a:ext cx="1447800" cy="477592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7.8</a:t>
            </a:r>
            <a:endParaRPr lang="en-US" sz="40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563037" y="1904972"/>
            <a:ext cx="17758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600" dirty="0">
                <a:solidFill>
                  <a:srgbClr val="002060"/>
                </a:solidFill>
              </a:rPr>
              <a:t>Promedio General 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xmlns="" id="{D739636F-C47F-494C-9862-4AFB1D08D819}"/>
              </a:ext>
            </a:extLst>
          </p:cNvPr>
          <p:cNvSpPr txBox="1"/>
          <p:nvPr/>
        </p:nvSpPr>
        <p:spPr>
          <a:xfrm>
            <a:off x="700136" y="1257300"/>
            <a:ext cx="8024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400" dirty="0"/>
              <a:t>Se evalúa las notas de medios impresos con respecto a las notas Positivas,  Informativas y Negativas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400" dirty="0"/>
              <a:t>Periodicidad: </a:t>
            </a:r>
            <a:r>
              <a:rPr lang="es-MX" sz="1400" dirty="0" smtClean="0"/>
              <a:t>Trimestral</a:t>
            </a:r>
            <a:endParaRPr lang="en-US" sz="1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2702956" y="120698"/>
            <a:ext cx="62615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DE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EVALUACIÓN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MONITOREO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MEDIOS DE COMUNICACIÓN</a:t>
            </a:r>
          </a:p>
        </p:txBody>
      </p:sp>
      <p:graphicFrame>
        <p:nvGraphicFramePr>
          <p:cNvPr id="8" name="Chart 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45069013"/>
              </p:ext>
            </p:extLst>
          </p:nvPr>
        </p:nvGraphicFramePr>
        <p:xfrm>
          <a:off x="202019" y="1488558"/>
          <a:ext cx="8941981" cy="4837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430173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479800" y="482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3175717" y="120698"/>
            <a:ext cx="531600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ATENCIÓN A QUEJAS CIUDADANAS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 SERVICIO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47650" y="6286500"/>
            <a:ext cx="2171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2000" dirty="0">
                <a:solidFill>
                  <a:srgbClr val="002060"/>
                </a:solidFill>
              </a:rPr>
              <a:t>Promedio General 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54842" y="1100141"/>
            <a:ext cx="8625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altLang="es-MX" b="1" dirty="0"/>
              <a:t>Calificación obtenida en función del tiempo que se destino para la atención de quejas y denuncias</a:t>
            </a:r>
            <a:r>
              <a:rPr lang="es-ES" dirty="0"/>
              <a:t>. </a:t>
            </a:r>
          </a:p>
          <a:p>
            <a:pPr algn="ctr"/>
            <a:r>
              <a:rPr lang="es-ES" dirty="0"/>
              <a:t>Periodicidad: </a:t>
            </a:r>
            <a:r>
              <a:rPr lang="en-US" dirty="0" err="1" smtClean="0"/>
              <a:t>Trimestral</a:t>
            </a:r>
            <a:endParaRPr lang="en-US" dirty="0"/>
          </a:p>
        </p:txBody>
      </p:sp>
      <p:sp>
        <p:nvSpPr>
          <p:cNvPr id="8" name="Elipse 7"/>
          <p:cNvSpPr/>
          <p:nvPr/>
        </p:nvSpPr>
        <p:spPr>
          <a:xfrm>
            <a:off x="2356845" y="6248400"/>
            <a:ext cx="1186455" cy="495300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8.7</a:t>
            </a:r>
            <a:endParaRPr lang="en-US" sz="4000" b="1" dirty="0"/>
          </a:p>
        </p:txBody>
      </p:sp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004054346"/>
              </p:ext>
            </p:extLst>
          </p:nvPr>
        </p:nvGraphicFramePr>
        <p:xfrm>
          <a:off x="272955" y="482600"/>
          <a:ext cx="8789158" cy="5646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4061807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650967" y="120698"/>
            <a:ext cx="636552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PROMEDIO GENERAL POR DEPENDENCIA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2DO.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TRIMESTRE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47650" y="6286500"/>
            <a:ext cx="2171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2000" dirty="0">
                <a:solidFill>
                  <a:srgbClr val="002060"/>
                </a:solidFill>
              </a:rPr>
              <a:t>Promedio General 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2" name="Elipse 7"/>
          <p:cNvSpPr/>
          <p:nvPr/>
        </p:nvSpPr>
        <p:spPr>
          <a:xfrm>
            <a:off x="2356845" y="6347636"/>
            <a:ext cx="1034941" cy="396063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8</a:t>
            </a:r>
            <a:endParaRPr lang="en-US" sz="2800" b="1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201881" y="963464"/>
          <a:ext cx="8793678" cy="5414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926690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945224" y="180754"/>
            <a:ext cx="59745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COMPARATIVO DE PROMEDIO GENERAL POR 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DEPENDENCIA Y ENTIDAD 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E57A7B9D-0EFE-47C2-A558-A0F79DFDE2A6}"/>
              </a:ext>
            </a:extLst>
          </p:cNvPr>
          <p:cNvGrpSpPr/>
          <p:nvPr/>
        </p:nvGrpSpPr>
        <p:grpSpPr>
          <a:xfrm>
            <a:off x="1863727" y="1175668"/>
            <a:ext cx="5183807" cy="270793"/>
            <a:chOff x="1073426" y="1520686"/>
            <a:chExt cx="5183807" cy="270793"/>
          </a:xfrm>
        </p:grpSpPr>
        <p:sp>
          <p:nvSpPr>
            <p:cNvPr id="11" name="1 CuadroTexto">
              <a:extLst>
                <a:ext uri="{FF2B5EF4-FFF2-40B4-BE49-F238E27FC236}">
                  <a16:creationId xmlns:a16="http://schemas.microsoft.com/office/drawing/2014/main" xmlns="" id="{6461633B-B62E-4879-94FB-7AA286542655}"/>
                </a:ext>
              </a:extLst>
            </p:cNvPr>
            <p:cNvSpPr txBox="1"/>
            <p:nvPr/>
          </p:nvSpPr>
          <p:spPr>
            <a:xfrm>
              <a:off x="3848357" y="1520686"/>
              <a:ext cx="2408876" cy="27079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 cap="flat" cmpd="sng" algn="ctr">
              <a:solidFill>
                <a:srgbClr val="FFC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 smtClean="0">
                  <a:solidFill>
                    <a:schemeClr val="bg1"/>
                  </a:solidFill>
                </a:rPr>
                <a:t>2DO TRIMESTRE 2018</a:t>
              </a:r>
              <a:endParaRPr 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1 CuadroTexto">
              <a:extLst>
                <a:ext uri="{FF2B5EF4-FFF2-40B4-BE49-F238E27FC236}">
                  <a16:creationId xmlns:a16="http://schemas.microsoft.com/office/drawing/2014/main" xmlns="" id="{EF47B1CC-2A37-41FD-8626-8164887831BC}"/>
                </a:ext>
              </a:extLst>
            </p:cNvPr>
            <p:cNvSpPr txBox="1"/>
            <p:nvPr/>
          </p:nvSpPr>
          <p:spPr>
            <a:xfrm>
              <a:off x="1073426" y="1520686"/>
              <a:ext cx="2583010" cy="2707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accent1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 </a:t>
              </a:r>
              <a:r>
                <a:rPr lang="en-US" sz="1400" b="1" dirty="0" smtClean="0">
                  <a:solidFill>
                    <a:schemeClr val="tx1"/>
                  </a:solidFill>
                </a:rPr>
                <a:t>1ER </a:t>
              </a:r>
              <a:r>
                <a:rPr lang="en-US" sz="1400" b="1" dirty="0">
                  <a:solidFill>
                    <a:schemeClr val="tx1"/>
                  </a:solidFill>
                </a:rPr>
                <a:t>TRIMESTRE </a:t>
              </a:r>
              <a:r>
                <a:rPr lang="en-US" sz="1400" b="1" dirty="0" smtClean="0">
                  <a:solidFill>
                    <a:schemeClr val="tx1"/>
                  </a:solidFill>
                </a:rPr>
                <a:t>2018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CuadroTexto 8"/>
          <p:cNvSpPr txBox="1"/>
          <p:nvPr/>
        </p:nvSpPr>
        <p:spPr>
          <a:xfrm>
            <a:off x="247650" y="6286500"/>
            <a:ext cx="3899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200" dirty="0">
                <a:solidFill>
                  <a:srgbClr val="002060"/>
                </a:solidFill>
              </a:rPr>
              <a:t>Promedio </a:t>
            </a:r>
            <a:r>
              <a:rPr lang="es-MX" sz="1200" dirty="0" smtClean="0">
                <a:solidFill>
                  <a:srgbClr val="002060"/>
                </a:solidFill>
              </a:rPr>
              <a:t>General 1er trimestre: </a:t>
            </a:r>
            <a:r>
              <a:rPr lang="es-MX" sz="1600" dirty="0" smtClean="0">
                <a:solidFill>
                  <a:srgbClr val="002060"/>
                </a:solidFill>
              </a:rPr>
              <a:t>7.6</a:t>
            </a:r>
          </a:p>
          <a:p>
            <a:pPr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200" dirty="0" smtClean="0">
                <a:solidFill>
                  <a:srgbClr val="002060"/>
                </a:solidFill>
              </a:rPr>
              <a:t>Promedio General 2do Trimestre:</a:t>
            </a:r>
            <a:r>
              <a:rPr lang="es-MX" sz="1600" dirty="0" smtClean="0">
                <a:solidFill>
                  <a:srgbClr val="002060"/>
                </a:solidFill>
              </a:rPr>
              <a:t> 8 </a:t>
            </a:r>
            <a:endParaRPr lang="en-US" sz="1600" dirty="0">
              <a:solidFill>
                <a:srgbClr val="002060"/>
              </a:solidFill>
            </a:endParaRPr>
          </a:p>
        </p:txBody>
      </p:sp>
      <p:graphicFrame>
        <p:nvGraphicFramePr>
          <p:cNvPr id="14" name="Chart 13"/>
          <p:cNvGraphicFramePr/>
          <p:nvPr/>
        </p:nvGraphicFramePr>
        <p:xfrm>
          <a:off x="265814" y="1130410"/>
          <a:ext cx="8878186" cy="5185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92669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81925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3086</TotalTime>
  <Words>361</Words>
  <Application>Microsoft Office PowerPoint</Application>
  <PresentationFormat>Letter Paper (8.5x11 in)</PresentationFormat>
  <Paragraphs>96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Tema de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ALDO</dc:creator>
  <cp:lastModifiedBy>aminor</cp:lastModifiedBy>
  <cp:revision>130</cp:revision>
  <cp:lastPrinted>2018-02-15T17:05:09Z</cp:lastPrinted>
  <dcterms:created xsi:type="dcterms:W3CDTF">2018-01-31T18:33:33Z</dcterms:created>
  <dcterms:modified xsi:type="dcterms:W3CDTF">2018-08-08T17:33:44Z</dcterms:modified>
</cp:coreProperties>
</file>